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Nunito"/>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4E0469-DB14-490B-9624-2043CB76F9F5}">
  <a:tblStyle styleId="{C84E0469-DB14-490B-9624-2043CB76F9F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A5CE15C-EABF-4546-A964-A55C3CF91A4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Nuni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Nunito-italic.fntdata"/><Relationship Id="rId12" Type="http://schemas.openxmlformats.org/officeDocument/2006/relationships/slide" Target="slides/slide6.xml"/><Relationship Id="rId34" Type="http://schemas.openxmlformats.org/officeDocument/2006/relationships/font" Target="fonts/Nunito-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Nunito-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f1fe9b9a5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f1fe9b9a5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f1fe9b9a5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f1fe9b9a5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1fe9b9a5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f1fe9b9a5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f1fe9b9a5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f1fe9b9a5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f1fe9b9a5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f1fe9b9a5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f1fe9b9a5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f1fe9b9a5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f1fe9b9a5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f1fe9b9a5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1fe9b9a5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f1fe9b9a5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f1fe9b9a5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f1fe9b9a5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f1fe9b9a5c_0_1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f1fe9b9a5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443658"/>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Biodiversity in US National Parks</a:t>
            </a:r>
            <a:endParaRPr/>
          </a:p>
        </p:txBody>
      </p:sp>
      <p:sp>
        <p:nvSpPr>
          <p:cNvPr id="129" name="Google Shape;129;p13"/>
          <p:cNvSpPr txBox="1"/>
          <p:nvPr>
            <p:ph idx="1" type="subTitle"/>
          </p:nvPr>
        </p:nvSpPr>
        <p:spPr>
          <a:xfrm>
            <a:off x="1858700" y="2891758"/>
            <a:ext cx="5361300" cy="52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2400"/>
              <a:t>An Assessment by Jacob Maze</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pic>
        <p:nvPicPr>
          <p:cNvPr id="203" name="Google Shape;203;p22"/>
          <p:cNvPicPr preferRelativeResize="0"/>
          <p:nvPr/>
        </p:nvPicPr>
        <p:blipFill>
          <a:blip r:embed="rId3">
            <a:alphaModFix/>
          </a:blip>
          <a:stretch>
            <a:fillRect/>
          </a:stretch>
        </p:blipFill>
        <p:spPr>
          <a:xfrm>
            <a:off x="0" y="0"/>
            <a:ext cx="9144003" cy="5143501"/>
          </a:xfrm>
          <a:prstGeom prst="rect">
            <a:avLst/>
          </a:prstGeom>
          <a:noFill/>
          <a:ln>
            <a:noFill/>
          </a:ln>
        </p:spPr>
      </p:pic>
      <p:sp>
        <p:nvSpPr>
          <p:cNvPr id="204" name="Google Shape;204;p22"/>
          <p:cNvSpPr txBox="1"/>
          <p:nvPr>
            <p:ph idx="1" type="subTitle"/>
          </p:nvPr>
        </p:nvSpPr>
        <p:spPr>
          <a:xfrm>
            <a:off x="265500" y="1507825"/>
            <a:ext cx="4145100" cy="2705700"/>
          </a:xfrm>
          <a:prstGeom prst="rect">
            <a:avLst/>
          </a:prstGeom>
          <a:solidFill>
            <a:srgbClr val="F6B26B"/>
          </a:solidFill>
          <a:effectLst>
            <a:outerShdw blurRad="57150" rotWithShape="0" algn="bl" dir="5400000" dist="19050">
              <a:srgbClr val="000000">
                <a:alpha val="50000"/>
              </a:srgbClr>
            </a:outerShdw>
          </a:effectLst>
        </p:spPr>
        <p:txBody>
          <a:bodyPr anchorCtr="0" anchor="b" bIns="274300" lIns="91425" spcFirstLastPara="1" rIns="91425" wrap="square" tIns="91425">
            <a:normAutofit lnSpcReduction="20000"/>
          </a:bodyPr>
          <a:lstStyle/>
          <a:p>
            <a:pPr indent="-342900" lvl="0" marL="457200" rtl="0" algn="l">
              <a:lnSpc>
                <a:spcPct val="115000"/>
              </a:lnSpc>
              <a:spcBef>
                <a:spcPts val="0"/>
              </a:spcBef>
              <a:spcAft>
                <a:spcPts val="0"/>
              </a:spcAft>
              <a:buClr>
                <a:srgbClr val="000000"/>
              </a:buClr>
              <a:buSzPts val="1800"/>
              <a:buChar char="●"/>
            </a:pPr>
            <a:r>
              <a:rPr lang="en" sz="2200">
                <a:solidFill>
                  <a:srgbClr val="000000"/>
                </a:solidFill>
              </a:rPr>
              <a:t>Most species were, by and large, not part of a conservation status. The number of non-conservation status species was 5,633.</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 sz="2200">
                <a:solidFill>
                  <a:srgbClr val="000000"/>
                </a:solidFill>
              </a:rPr>
              <a:t>Meanwhile, the number of conserved species was 191. </a:t>
            </a:r>
            <a:endParaRPr sz="2200">
              <a:solidFill>
                <a:srgbClr val="000000"/>
              </a:solidFill>
            </a:endParaRPr>
          </a:p>
        </p:txBody>
      </p:sp>
      <p:grpSp>
        <p:nvGrpSpPr>
          <p:cNvPr id="205" name="Google Shape;205;p22"/>
          <p:cNvGrpSpPr/>
          <p:nvPr/>
        </p:nvGrpSpPr>
        <p:grpSpPr>
          <a:xfrm>
            <a:off x="6781388" y="2464035"/>
            <a:ext cx="2212050" cy="2537076"/>
            <a:chOff x="6803275" y="395363"/>
            <a:chExt cx="2212050" cy="2537076"/>
          </a:xfrm>
        </p:grpSpPr>
        <p:pic>
          <p:nvPicPr>
            <p:cNvPr id="206" name="Google Shape;206;p22"/>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207" name="Google Shape;207;p22"/>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08" name="Google Shape;208;p22"/>
            <p:cNvSpPr txBox="1"/>
            <p:nvPr/>
          </p:nvSpPr>
          <p:spPr>
            <a:xfrm>
              <a:off x="6944788" y="58229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ctr">
                <a:spcBef>
                  <a:spcPts val="800"/>
                </a:spcBef>
                <a:spcAft>
                  <a:spcPts val="800"/>
                </a:spcAft>
                <a:buNone/>
              </a:pPr>
              <a:r>
                <a:rPr b="1" lang="en" sz="1900">
                  <a:solidFill>
                    <a:schemeClr val="dk2"/>
                  </a:solidFill>
                  <a:latin typeface="Raleway"/>
                  <a:ea typeface="Raleway"/>
                  <a:cs typeface="Raleway"/>
                  <a:sym typeface="Raleway"/>
                </a:rPr>
                <a:t>What is the Distribution of Conservation Status for Species?</a:t>
              </a:r>
              <a:endParaRPr b="1" sz="1900">
                <a:solidFill>
                  <a:schemeClr val="dk1"/>
                </a:solidFill>
                <a:latin typeface="Raleway"/>
                <a:ea typeface="Raleway"/>
                <a:cs typeface="Raleway"/>
                <a:sym typeface="Raleway"/>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3"/>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214" name="Google Shape;214;p23"/>
          <p:cNvGrpSpPr/>
          <p:nvPr/>
        </p:nvGrpSpPr>
        <p:grpSpPr>
          <a:xfrm>
            <a:off x="6781388" y="2464035"/>
            <a:ext cx="2212050" cy="2537076"/>
            <a:chOff x="6803275" y="395363"/>
            <a:chExt cx="2212050" cy="2537076"/>
          </a:xfrm>
        </p:grpSpPr>
        <p:pic>
          <p:nvPicPr>
            <p:cNvPr id="215" name="Google Shape;215;p2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216" name="Google Shape;216;p23"/>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17" name="Google Shape;217;p2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ctr">
                <a:spcBef>
                  <a:spcPts val="800"/>
                </a:spcBef>
                <a:spcAft>
                  <a:spcPts val="800"/>
                </a:spcAft>
                <a:buNone/>
              </a:pPr>
              <a:r>
                <a:rPr b="1" lang="en" sz="1700">
                  <a:solidFill>
                    <a:schemeClr val="dk2"/>
                  </a:solidFill>
                  <a:latin typeface="Raleway"/>
                  <a:ea typeface="Raleway"/>
                  <a:cs typeface="Raleway"/>
                  <a:sym typeface="Raleway"/>
                </a:rPr>
                <a:t>Are certain types of species more likely to be endangered?</a:t>
              </a:r>
              <a:endParaRPr b="1" sz="1700">
                <a:solidFill>
                  <a:schemeClr val="dk1"/>
                </a:solidFill>
                <a:latin typeface="Raleway"/>
                <a:ea typeface="Raleway"/>
                <a:cs typeface="Raleway"/>
                <a:sym typeface="Raleway"/>
              </a:endParaRPr>
            </a:p>
          </p:txBody>
        </p:sp>
      </p:grpSp>
      <p:graphicFrame>
        <p:nvGraphicFramePr>
          <p:cNvPr id="218" name="Google Shape;218;p23"/>
          <p:cNvGraphicFramePr/>
          <p:nvPr/>
        </p:nvGraphicFramePr>
        <p:xfrm>
          <a:off x="1051100" y="691800"/>
          <a:ext cx="3000000" cy="3000000"/>
        </p:xfrm>
        <a:graphic>
          <a:graphicData uri="http://schemas.openxmlformats.org/drawingml/2006/table">
            <a:tbl>
              <a:tblPr>
                <a:noFill/>
                <a:tableStyleId>{8A5CE15C-EABF-4546-A964-A55C3CF91A43}</a:tableStyleId>
              </a:tblPr>
              <a:tblGrid>
                <a:gridCol w="2379450"/>
                <a:gridCol w="2379450"/>
              </a:tblGrid>
              <a:tr h="537125">
                <a:tc>
                  <a:txBody>
                    <a:bodyPr/>
                    <a:lstStyle/>
                    <a:p>
                      <a:pPr indent="0" lvl="0" marL="0" rtl="0" algn="ctr">
                        <a:spcBef>
                          <a:spcPts val="0"/>
                        </a:spcBef>
                        <a:spcAft>
                          <a:spcPts val="0"/>
                        </a:spcAft>
                        <a:buNone/>
                      </a:pPr>
                      <a:r>
                        <a:rPr b="1" lang="en"/>
                        <a:t>Amphibians</a:t>
                      </a:r>
                      <a:endParaRPr b="1"/>
                    </a:p>
                  </a:txBody>
                  <a:tcPr marT="182875" marB="91425" marR="91425" marL="91425">
                    <a:solidFill>
                      <a:srgbClr val="A4C2F4"/>
                    </a:solidFill>
                  </a:tcPr>
                </a:tc>
                <a:tc>
                  <a:txBody>
                    <a:bodyPr/>
                    <a:lstStyle/>
                    <a:p>
                      <a:pPr indent="0" lvl="0" marL="0" rtl="0" algn="ctr">
                        <a:spcBef>
                          <a:spcPts val="0"/>
                        </a:spcBef>
                        <a:spcAft>
                          <a:spcPts val="0"/>
                        </a:spcAft>
                        <a:buNone/>
                      </a:pPr>
                      <a:r>
                        <a:rPr b="1" lang="en"/>
                        <a:t>8.86%</a:t>
                      </a:r>
                      <a:endParaRPr b="1"/>
                    </a:p>
                  </a:txBody>
                  <a:tcPr marT="182875" marB="91425" marR="91425" marL="91425">
                    <a:solidFill>
                      <a:srgbClr val="A4C2F4"/>
                    </a:solidFill>
                  </a:tcPr>
                </a:tc>
              </a:tr>
              <a:tr h="537125">
                <a:tc>
                  <a:txBody>
                    <a:bodyPr/>
                    <a:lstStyle/>
                    <a:p>
                      <a:pPr indent="0" lvl="0" marL="0" rtl="0" algn="ctr">
                        <a:spcBef>
                          <a:spcPts val="0"/>
                        </a:spcBef>
                        <a:spcAft>
                          <a:spcPts val="0"/>
                        </a:spcAft>
                        <a:buNone/>
                      </a:pPr>
                      <a:r>
                        <a:rPr b="1" lang="en"/>
                        <a:t>Birds</a:t>
                      </a:r>
                      <a:endParaRPr b="1"/>
                    </a:p>
                  </a:txBody>
                  <a:tcPr marT="182875" marB="91425" marR="91425" marL="91425">
                    <a:solidFill>
                      <a:srgbClr val="A4C2F4"/>
                    </a:solidFill>
                  </a:tcPr>
                </a:tc>
                <a:tc>
                  <a:txBody>
                    <a:bodyPr/>
                    <a:lstStyle/>
                    <a:p>
                      <a:pPr indent="0" lvl="0" marL="0" rtl="0" algn="ctr">
                        <a:spcBef>
                          <a:spcPts val="0"/>
                        </a:spcBef>
                        <a:spcAft>
                          <a:spcPts val="0"/>
                        </a:spcAft>
                        <a:buNone/>
                      </a:pPr>
                      <a:r>
                        <a:rPr b="1" lang="en"/>
                        <a:t>15.37%</a:t>
                      </a:r>
                      <a:endParaRPr b="1"/>
                    </a:p>
                  </a:txBody>
                  <a:tcPr marT="182875" marB="91425" marR="91425" marL="91425">
                    <a:solidFill>
                      <a:srgbClr val="A4C2F4"/>
                    </a:solidFill>
                  </a:tcPr>
                </a:tc>
              </a:tr>
              <a:tr h="537125">
                <a:tc>
                  <a:txBody>
                    <a:bodyPr/>
                    <a:lstStyle/>
                    <a:p>
                      <a:pPr indent="0" lvl="0" marL="0" rtl="0" algn="ctr">
                        <a:spcBef>
                          <a:spcPts val="0"/>
                        </a:spcBef>
                        <a:spcAft>
                          <a:spcPts val="0"/>
                        </a:spcAft>
                        <a:buNone/>
                      </a:pPr>
                      <a:r>
                        <a:rPr b="1" lang="en"/>
                        <a:t>Fish</a:t>
                      </a:r>
                      <a:endParaRPr b="1"/>
                    </a:p>
                  </a:txBody>
                  <a:tcPr marT="182875" marB="91425" marR="91425" marL="91425">
                    <a:solidFill>
                      <a:srgbClr val="A4C2F4"/>
                    </a:solidFill>
                  </a:tcPr>
                </a:tc>
                <a:tc>
                  <a:txBody>
                    <a:bodyPr/>
                    <a:lstStyle/>
                    <a:p>
                      <a:pPr indent="0" lvl="0" marL="0" rtl="0" algn="ctr">
                        <a:spcBef>
                          <a:spcPts val="0"/>
                        </a:spcBef>
                        <a:spcAft>
                          <a:spcPts val="0"/>
                        </a:spcAft>
                        <a:buNone/>
                      </a:pPr>
                      <a:r>
                        <a:rPr b="1" lang="en"/>
                        <a:t>8.73%</a:t>
                      </a:r>
                      <a:endParaRPr b="1"/>
                    </a:p>
                  </a:txBody>
                  <a:tcPr marT="182875" marB="91425" marR="91425" marL="91425">
                    <a:solidFill>
                      <a:srgbClr val="A4C2F4"/>
                    </a:solidFill>
                  </a:tcPr>
                </a:tc>
              </a:tr>
              <a:tr h="537125">
                <a:tc>
                  <a:txBody>
                    <a:bodyPr/>
                    <a:lstStyle/>
                    <a:p>
                      <a:pPr indent="0" lvl="0" marL="0" rtl="0" algn="ctr">
                        <a:spcBef>
                          <a:spcPts val="0"/>
                        </a:spcBef>
                        <a:spcAft>
                          <a:spcPts val="0"/>
                        </a:spcAft>
                        <a:buNone/>
                      </a:pPr>
                      <a:r>
                        <a:rPr b="1" lang="en"/>
                        <a:t>Mammals</a:t>
                      </a:r>
                      <a:endParaRPr b="1"/>
                    </a:p>
                  </a:txBody>
                  <a:tcPr marT="182875" marB="91425" marR="91425" marL="91425">
                    <a:solidFill>
                      <a:srgbClr val="A4C2F4"/>
                    </a:solidFill>
                  </a:tcPr>
                </a:tc>
                <a:tc>
                  <a:txBody>
                    <a:bodyPr/>
                    <a:lstStyle/>
                    <a:p>
                      <a:pPr indent="0" lvl="0" marL="0" rtl="0" algn="ctr">
                        <a:spcBef>
                          <a:spcPts val="0"/>
                        </a:spcBef>
                        <a:spcAft>
                          <a:spcPts val="0"/>
                        </a:spcAft>
                        <a:buNone/>
                      </a:pPr>
                      <a:r>
                        <a:rPr b="1" lang="en"/>
                        <a:t>17.05%</a:t>
                      </a:r>
                      <a:endParaRPr b="1"/>
                    </a:p>
                  </a:txBody>
                  <a:tcPr marT="182875" marB="91425" marR="91425" marL="91425">
                    <a:solidFill>
                      <a:srgbClr val="A4C2F4"/>
                    </a:solidFill>
                  </a:tcPr>
                </a:tc>
              </a:tr>
              <a:tr h="537125">
                <a:tc>
                  <a:txBody>
                    <a:bodyPr/>
                    <a:lstStyle/>
                    <a:p>
                      <a:pPr indent="0" lvl="0" marL="0" rtl="0" algn="ctr">
                        <a:spcBef>
                          <a:spcPts val="0"/>
                        </a:spcBef>
                        <a:spcAft>
                          <a:spcPts val="0"/>
                        </a:spcAft>
                        <a:buNone/>
                      </a:pPr>
                      <a:r>
                        <a:rPr b="1" lang="en"/>
                        <a:t>Nonvascular Plants</a:t>
                      </a:r>
                      <a:endParaRPr b="1"/>
                    </a:p>
                  </a:txBody>
                  <a:tcPr marT="182875" marB="91425" marR="91425" marL="91425">
                    <a:solidFill>
                      <a:srgbClr val="A4C2F4"/>
                    </a:solidFill>
                  </a:tcPr>
                </a:tc>
                <a:tc>
                  <a:txBody>
                    <a:bodyPr/>
                    <a:lstStyle/>
                    <a:p>
                      <a:pPr indent="0" lvl="0" marL="0" rtl="0" algn="ctr">
                        <a:spcBef>
                          <a:spcPts val="0"/>
                        </a:spcBef>
                        <a:spcAft>
                          <a:spcPts val="0"/>
                        </a:spcAft>
                        <a:buNone/>
                      </a:pPr>
                      <a:r>
                        <a:rPr b="1" lang="en"/>
                        <a:t>1.50%</a:t>
                      </a:r>
                      <a:endParaRPr b="1"/>
                    </a:p>
                  </a:txBody>
                  <a:tcPr marT="182875" marB="91425" marR="91425" marL="91425">
                    <a:solidFill>
                      <a:srgbClr val="A4C2F4"/>
                    </a:solidFill>
                  </a:tcPr>
                </a:tc>
              </a:tr>
              <a:tr h="537125">
                <a:tc>
                  <a:txBody>
                    <a:bodyPr/>
                    <a:lstStyle/>
                    <a:p>
                      <a:pPr indent="0" lvl="0" marL="0" rtl="0" algn="ctr">
                        <a:spcBef>
                          <a:spcPts val="0"/>
                        </a:spcBef>
                        <a:spcAft>
                          <a:spcPts val="0"/>
                        </a:spcAft>
                        <a:buNone/>
                      </a:pPr>
                      <a:r>
                        <a:rPr b="1" lang="en"/>
                        <a:t>Reptiles</a:t>
                      </a:r>
                      <a:endParaRPr b="1"/>
                    </a:p>
                  </a:txBody>
                  <a:tcPr marT="182875" marB="91425" marR="91425" marL="91425">
                    <a:solidFill>
                      <a:srgbClr val="A4C2F4"/>
                    </a:solidFill>
                  </a:tcPr>
                </a:tc>
                <a:tc>
                  <a:txBody>
                    <a:bodyPr/>
                    <a:lstStyle/>
                    <a:p>
                      <a:pPr indent="0" lvl="0" marL="0" rtl="0" algn="ctr">
                        <a:spcBef>
                          <a:spcPts val="0"/>
                        </a:spcBef>
                        <a:spcAft>
                          <a:spcPts val="0"/>
                        </a:spcAft>
                        <a:buNone/>
                      </a:pPr>
                      <a:r>
                        <a:rPr b="1" lang="en"/>
                        <a:t>6.41%</a:t>
                      </a:r>
                      <a:endParaRPr b="1"/>
                    </a:p>
                  </a:txBody>
                  <a:tcPr marT="182875" marB="91425" marR="91425" marL="91425">
                    <a:solidFill>
                      <a:srgbClr val="A4C2F4"/>
                    </a:solidFill>
                  </a:tcPr>
                </a:tc>
              </a:tr>
              <a:tr h="537125">
                <a:tc>
                  <a:txBody>
                    <a:bodyPr/>
                    <a:lstStyle/>
                    <a:p>
                      <a:pPr indent="0" lvl="0" marL="0" rtl="0" algn="ctr">
                        <a:spcBef>
                          <a:spcPts val="0"/>
                        </a:spcBef>
                        <a:spcAft>
                          <a:spcPts val="0"/>
                        </a:spcAft>
                        <a:buNone/>
                      </a:pPr>
                      <a:r>
                        <a:rPr b="1" lang="en"/>
                        <a:t>Vascular Plants</a:t>
                      </a:r>
                      <a:endParaRPr b="1"/>
                    </a:p>
                  </a:txBody>
                  <a:tcPr marT="182875" marB="91425" marR="91425" marL="91425">
                    <a:solidFill>
                      <a:srgbClr val="A4C2F4"/>
                    </a:solidFill>
                  </a:tcPr>
                </a:tc>
                <a:tc>
                  <a:txBody>
                    <a:bodyPr/>
                    <a:lstStyle/>
                    <a:p>
                      <a:pPr indent="0" lvl="0" marL="0" rtl="0" algn="ctr">
                        <a:spcBef>
                          <a:spcPts val="0"/>
                        </a:spcBef>
                        <a:spcAft>
                          <a:spcPts val="0"/>
                        </a:spcAft>
                        <a:buNone/>
                      </a:pPr>
                      <a:r>
                        <a:rPr b="1" lang="en"/>
                        <a:t>1.08%</a:t>
                      </a:r>
                      <a:endParaRPr b="1"/>
                    </a:p>
                  </a:txBody>
                  <a:tcPr marT="182875" marB="91425" marR="91425" marL="91425">
                    <a:solidFill>
                      <a:srgbClr val="A4C2F4"/>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pic>
        <p:nvPicPr>
          <p:cNvPr id="223" name="Google Shape;223;p24"/>
          <p:cNvPicPr preferRelativeResize="0"/>
          <p:nvPr/>
        </p:nvPicPr>
        <p:blipFill>
          <a:blip r:embed="rId3">
            <a:alphaModFix/>
          </a:blip>
          <a:stretch>
            <a:fillRect/>
          </a:stretch>
        </p:blipFill>
        <p:spPr>
          <a:xfrm>
            <a:off x="0" y="0"/>
            <a:ext cx="9143997" cy="5997351"/>
          </a:xfrm>
          <a:prstGeom prst="rect">
            <a:avLst/>
          </a:prstGeom>
          <a:noFill/>
          <a:ln>
            <a:noFill/>
          </a:ln>
        </p:spPr>
      </p:pic>
      <p:sp>
        <p:nvSpPr>
          <p:cNvPr id="224" name="Google Shape;224;p24"/>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txBox="1"/>
          <p:nvPr>
            <p:ph idx="4294967295" type="body"/>
          </p:nvPr>
        </p:nvSpPr>
        <p:spPr>
          <a:xfrm>
            <a:off x="481300" y="529650"/>
            <a:ext cx="4151100" cy="4084200"/>
          </a:xfrm>
          <a:prstGeom prst="rect">
            <a:avLst/>
          </a:prstGeom>
        </p:spPr>
        <p:txBody>
          <a:bodyPr anchorCtr="0" anchor="ctr"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b="1" lang="en" sz="2800">
                <a:solidFill>
                  <a:srgbClr val="EAD1DC"/>
                </a:solidFill>
              </a:rPr>
              <a:t>Are the differences between species and their conservation status significant?</a:t>
            </a:r>
            <a:endParaRPr b="1" sz="2800">
              <a:solidFill>
                <a:srgbClr val="EAD1DC"/>
              </a:solidFill>
            </a:endParaRPr>
          </a:p>
          <a:p>
            <a:pPr indent="-346075" lvl="0" marL="457200" rtl="0" algn="l">
              <a:lnSpc>
                <a:spcPct val="100000"/>
              </a:lnSpc>
              <a:spcBef>
                <a:spcPts val="1600"/>
              </a:spcBef>
              <a:spcAft>
                <a:spcPts val="0"/>
              </a:spcAft>
              <a:buClr>
                <a:srgbClr val="EAD1DC"/>
              </a:buClr>
              <a:buSzPct val="100000"/>
              <a:buChar char="●"/>
            </a:pPr>
            <a:r>
              <a:rPr b="1" lang="en" sz="2000">
                <a:solidFill>
                  <a:srgbClr val="EAD1DC"/>
                </a:solidFill>
              </a:rPr>
              <a:t>The only significance that was illustrated occurred in the case of mammals and reptiles, which was shown to have a significant difference. </a:t>
            </a:r>
            <a:endParaRPr b="1" sz="2000">
              <a:solidFill>
                <a:srgbClr val="EAD1DC"/>
              </a:solidFill>
            </a:endParaRPr>
          </a:p>
          <a:p>
            <a:pPr indent="-346075" lvl="0" marL="457200" rtl="0" algn="l">
              <a:lnSpc>
                <a:spcPct val="100000"/>
              </a:lnSpc>
              <a:spcBef>
                <a:spcPts val="0"/>
              </a:spcBef>
              <a:spcAft>
                <a:spcPts val="0"/>
              </a:spcAft>
              <a:buClr>
                <a:srgbClr val="EAD1DC"/>
              </a:buClr>
              <a:buSzPct val="100000"/>
              <a:buChar char="●"/>
            </a:pPr>
            <a:r>
              <a:rPr b="1" lang="en" sz="2000">
                <a:solidFill>
                  <a:srgbClr val="EAD1DC"/>
                </a:solidFill>
              </a:rPr>
              <a:t>All other species did not meet the required threshold.</a:t>
            </a:r>
            <a:endParaRPr b="1" sz="2000">
              <a:solidFill>
                <a:srgbClr val="EAD1DC"/>
              </a:solidFill>
            </a:endParaRPr>
          </a:p>
          <a:p>
            <a:pPr indent="-346075" lvl="0" marL="457200" rtl="0" algn="l">
              <a:lnSpc>
                <a:spcPct val="100000"/>
              </a:lnSpc>
              <a:spcBef>
                <a:spcPts val="0"/>
              </a:spcBef>
              <a:spcAft>
                <a:spcPts val="0"/>
              </a:spcAft>
              <a:buClr>
                <a:srgbClr val="EAD1DC"/>
              </a:buClr>
              <a:buSzPct val="100000"/>
              <a:buChar char="●"/>
            </a:pPr>
            <a:r>
              <a:rPr b="1" lang="en" sz="2000">
                <a:solidFill>
                  <a:srgbClr val="EAD1DC"/>
                </a:solidFill>
              </a:rPr>
              <a:t>However, fish and mammals as well as birds and fish were quite close to the designated p-value of 0.05.</a:t>
            </a:r>
            <a:endParaRPr b="1" sz="2000">
              <a:solidFill>
                <a:srgbClr val="EAD1D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9" name="Shape 229"/>
        <p:cNvGrpSpPr/>
        <p:nvPr/>
      </p:nvGrpSpPr>
      <p:grpSpPr>
        <a:xfrm>
          <a:off x="0" y="0"/>
          <a:ext cx="0" cy="0"/>
          <a:chOff x="0" y="0"/>
          <a:chExt cx="0" cy="0"/>
        </a:xfrm>
      </p:grpSpPr>
      <p:pic>
        <p:nvPicPr>
          <p:cNvPr id="230" name="Google Shape;230;p25"/>
          <p:cNvPicPr preferRelativeResize="0"/>
          <p:nvPr/>
        </p:nvPicPr>
        <p:blipFill>
          <a:blip r:embed="rId3">
            <a:alphaModFix/>
          </a:blip>
          <a:stretch>
            <a:fillRect/>
          </a:stretch>
        </p:blipFill>
        <p:spPr>
          <a:xfrm>
            <a:off x="0" y="-885950"/>
            <a:ext cx="9144000" cy="6096000"/>
          </a:xfrm>
          <a:prstGeom prst="rect">
            <a:avLst/>
          </a:prstGeom>
          <a:noFill/>
          <a:ln>
            <a:noFill/>
          </a:ln>
        </p:spPr>
      </p:pic>
      <p:pic>
        <p:nvPicPr>
          <p:cNvPr id="231" name="Google Shape;231;p25"/>
          <p:cNvPicPr preferRelativeResize="0"/>
          <p:nvPr/>
        </p:nvPicPr>
        <p:blipFill>
          <a:blip r:embed="rId4">
            <a:alphaModFix/>
          </a:blip>
          <a:stretch>
            <a:fillRect/>
          </a:stretch>
        </p:blipFill>
        <p:spPr>
          <a:xfrm>
            <a:off x="2444700" y="162737"/>
            <a:ext cx="4254600" cy="4818038"/>
          </a:xfrm>
          <a:prstGeom prst="rect">
            <a:avLst/>
          </a:prstGeom>
          <a:noFill/>
          <a:ln>
            <a:noFill/>
          </a:ln>
        </p:spPr>
      </p:pic>
      <p:pic>
        <p:nvPicPr>
          <p:cNvPr descr="Piece of duct tape sticking a note to the slide" id="232" name="Google Shape;232;p25"/>
          <p:cNvPicPr preferRelativeResize="0"/>
          <p:nvPr/>
        </p:nvPicPr>
        <p:blipFill rotWithShape="1">
          <a:blip r:embed="rId5">
            <a:alphaModFix/>
          </a:blip>
          <a:srcRect b="10011" l="9244" r="2118" t="5926"/>
          <a:stretch/>
        </p:blipFill>
        <p:spPr>
          <a:xfrm rot="154828">
            <a:off x="3536000" y="147301"/>
            <a:ext cx="2072000" cy="736050"/>
          </a:xfrm>
          <a:prstGeom prst="rect">
            <a:avLst/>
          </a:prstGeom>
          <a:noFill/>
          <a:ln>
            <a:noFill/>
          </a:ln>
        </p:spPr>
      </p:pic>
      <p:sp>
        <p:nvSpPr>
          <p:cNvPr id="233" name="Google Shape;233;p25"/>
          <p:cNvSpPr txBox="1"/>
          <p:nvPr/>
        </p:nvSpPr>
        <p:spPr>
          <a:xfrm>
            <a:off x="2855550" y="1024814"/>
            <a:ext cx="3432900" cy="656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lt2"/>
                </a:solidFill>
                <a:highlight>
                  <a:srgbClr val="434343"/>
                </a:highlight>
                <a:latin typeface="Raleway"/>
                <a:ea typeface="Raleway"/>
                <a:cs typeface="Raleway"/>
                <a:sym typeface="Raleway"/>
              </a:rPr>
              <a:t>2. Which </a:t>
            </a:r>
            <a:r>
              <a:rPr b="1" lang="en" sz="2000">
                <a:solidFill>
                  <a:schemeClr val="lt2"/>
                </a:solidFill>
                <a:highlight>
                  <a:srgbClr val="434343"/>
                </a:highlight>
                <a:latin typeface="Raleway"/>
                <a:ea typeface="Raleway"/>
                <a:cs typeface="Raleway"/>
                <a:sym typeface="Raleway"/>
              </a:rPr>
              <a:t>animal</a:t>
            </a:r>
            <a:r>
              <a:rPr b="1" lang="en" sz="2000">
                <a:solidFill>
                  <a:schemeClr val="lt2"/>
                </a:solidFill>
                <a:highlight>
                  <a:srgbClr val="434343"/>
                </a:highlight>
                <a:latin typeface="Raleway"/>
                <a:ea typeface="Raleway"/>
                <a:cs typeface="Raleway"/>
                <a:sym typeface="Raleway"/>
              </a:rPr>
              <a:t> is most prevalent and what is their </a:t>
            </a:r>
            <a:r>
              <a:rPr b="1" lang="en" sz="2000">
                <a:solidFill>
                  <a:schemeClr val="lt2"/>
                </a:solidFill>
                <a:highlight>
                  <a:srgbClr val="434343"/>
                </a:highlight>
                <a:latin typeface="Raleway"/>
                <a:ea typeface="Raleway"/>
                <a:cs typeface="Raleway"/>
                <a:sym typeface="Raleway"/>
              </a:rPr>
              <a:t>distribution</a:t>
            </a:r>
            <a:r>
              <a:rPr b="1" lang="en" sz="2000">
                <a:solidFill>
                  <a:schemeClr val="lt2"/>
                </a:solidFill>
                <a:highlight>
                  <a:srgbClr val="434343"/>
                </a:highlight>
                <a:latin typeface="Raleway"/>
                <a:ea typeface="Raleway"/>
                <a:cs typeface="Raleway"/>
                <a:sym typeface="Raleway"/>
              </a:rPr>
              <a:t> among parks?</a:t>
            </a:r>
            <a:endParaRPr b="1" sz="2000">
              <a:solidFill>
                <a:schemeClr val="lt2"/>
              </a:solidFill>
              <a:highlight>
                <a:srgbClr val="434343"/>
              </a:highlight>
              <a:latin typeface="Raleway"/>
              <a:ea typeface="Raleway"/>
              <a:cs typeface="Raleway"/>
              <a:sym typeface="Raleway"/>
            </a:endParaRPr>
          </a:p>
        </p:txBody>
      </p:sp>
      <p:graphicFrame>
        <p:nvGraphicFramePr>
          <p:cNvPr id="234" name="Google Shape;234;p25"/>
          <p:cNvGraphicFramePr/>
          <p:nvPr/>
        </p:nvGraphicFramePr>
        <p:xfrm>
          <a:off x="2827025" y="1776700"/>
          <a:ext cx="3000000" cy="3000000"/>
        </p:xfrm>
        <a:graphic>
          <a:graphicData uri="http://schemas.openxmlformats.org/drawingml/2006/table">
            <a:tbl>
              <a:tblPr>
                <a:noFill/>
                <a:tableStyleId>{8A5CE15C-EABF-4546-A964-A55C3CF91A43}</a:tableStyleId>
              </a:tblPr>
              <a:tblGrid>
                <a:gridCol w="1744975"/>
                <a:gridCol w="1744975"/>
              </a:tblGrid>
              <a:tr h="415300">
                <a:tc>
                  <a:txBody>
                    <a:bodyPr/>
                    <a:lstStyle/>
                    <a:p>
                      <a:pPr indent="0" lvl="0" marL="0" rtl="0" algn="ctr">
                        <a:spcBef>
                          <a:spcPts val="0"/>
                        </a:spcBef>
                        <a:spcAft>
                          <a:spcPts val="0"/>
                        </a:spcAft>
                        <a:buNone/>
                      </a:pPr>
                      <a:r>
                        <a:rPr lang="en"/>
                        <a:t>Mammals</a:t>
                      </a:r>
                      <a:endParaRPr/>
                    </a:p>
                  </a:txBody>
                  <a:tcPr marT="91425" marB="91425" marR="91425" marL="91425"/>
                </a:tc>
                <a:tc>
                  <a:txBody>
                    <a:bodyPr/>
                    <a:lstStyle/>
                    <a:p>
                      <a:pPr indent="0" lvl="0" marL="0" rtl="0" algn="ctr">
                        <a:spcBef>
                          <a:spcPts val="0"/>
                        </a:spcBef>
                        <a:spcAft>
                          <a:spcPts val="0"/>
                        </a:spcAft>
                        <a:buNone/>
                      </a:pPr>
                      <a:r>
                        <a:rPr lang="en"/>
                        <a:t>Bats</a:t>
                      </a:r>
                      <a:endParaRPr/>
                    </a:p>
                  </a:txBody>
                  <a:tcPr marT="91425" marB="91425" marR="91425" marL="91425"/>
                </a:tc>
              </a:tr>
              <a:tr h="415300">
                <a:tc>
                  <a:txBody>
                    <a:bodyPr/>
                    <a:lstStyle/>
                    <a:p>
                      <a:pPr indent="0" lvl="0" marL="0" rtl="0" algn="ctr">
                        <a:spcBef>
                          <a:spcPts val="0"/>
                        </a:spcBef>
                        <a:spcAft>
                          <a:spcPts val="0"/>
                        </a:spcAft>
                        <a:buNone/>
                      </a:pPr>
                      <a:r>
                        <a:rPr lang="en"/>
                        <a:t>Amphibians</a:t>
                      </a:r>
                      <a:endParaRPr/>
                    </a:p>
                  </a:txBody>
                  <a:tcPr marT="91425" marB="91425" marR="91425" marL="91425"/>
                </a:tc>
                <a:tc>
                  <a:txBody>
                    <a:bodyPr/>
                    <a:lstStyle/>
                    <a:p>
                      <a:pPr indent="0" lvl="0" marL="0" rtl="0" algn="ctr">
                        <a:spcBef>
                          <a:spcPts val="0"/>
                        </a:spcBef>
                        <a:spcAft>
                          <a:spcPts val="0"/>
                        </a:spcAft>
                        <a:buNone/>
                      </a:pPr>
                      <a:r>
                        <a:rPr lang="en"/>
                        <a:t>Salamanders</a:t>
                      </a:r>
                      <a:endParaRPr/>
                    </a:p>
                  </a:txBody>
                  <a:tcPr marT="91425" marB="91425" marR="91425" marL="91425"/>
                </a:tc>
              </a:tr>
              <a:tr h="415300">
                <a:tc>
                  <a:txBody>
                    <a:bodyPr/>
                    <a:lstStyle/>
                    <a:p>
                      <a:pPr indent="0" lvl="0" marL="0" rtl="0" algn="ctr">
                        <a:spcBef>
                          <a:spcPts val="0"/>
                        </a:spcBef>
                        <a:spcAft>
                          <a:spcPts val="0"/>
                        </a:spcAft>
                        <a:buNone/>
                      </a:pPr>
                      <a:r>
                        <a:rPr lang="en"/>
                        <a:t>Birds</a:t>
                      </a:r>
                      <a:endParaRPr/>
                    </a:p>
                  </a:txBody>
                  <a:tcPr marT="91425" marB="91425" marR="91425" marL="91425"/>
                </a:tc>
                <a:tc>
                  <a:txBody>
                    <a:bodyPr/>
                    <a:lstStyle/>
                    <a:p>
                      <a:pPr indent="0" lvl="0" marL="0" rtl="0" algn="ctr">
                        <a:spcBef>
                          <a:spcPts val="0"/>
                        </a:spcBef>
                        <a:spcAft>
                          <a:spcPts val="0"/>
                        </a:spcAft>
                        <a:buNone/>
                      </a:pPr>
                      <a:r>
                        <a:rPr lang="en"/>
                        <a:t>Warblers</a:t>
                      </a:r>
                      <a:endParaRPr/>
                    </a:p>
                  </a:txBody>
                  <a:tcPr marT="91425" marB="91425" marR="91425" marL="91425"/>
                </a:tc>
              </a:tr>
              <a:tr h="415300">
                <a:tc>
                  <a:txBody>
                    <a:bodyPr/>
                    <a:lstStyle/>
                    <a:p>
                      <a:pPr indent="0" lvl="0" marL="0" rtl="0" algn="ctr">
                        <a:spcBef>
                          <a:spcPts val="0"/>
                        </a:spcBef>
                        <a:spcAft>
                          <a:spcPts val="0"/>
                        </a:spcAft>
                        <a:buNone/>
                      </a:pPr>
                      <a:r>
                        <a:rPr lang="en"/>
                        <a:t>Fish</a:t>
                      </a:r>
                      <a:endParaRPr/>
                    </a:p>
                  </a:txBody>
                  <a:tcPr marT="91425" marB="91425" marR="91425" marL="91425"/>
                </a:tc>
                <a:tc>
                  <a:txBody>
                    <a:bodyPr/>
                    <a:lstStyle/>
                    <a:p>
                      <a:pPr indent="0" lvl="0" marL="0" rtl="0" algn="ctr">
                        <a:spcBef>
                          <a:spcPts val="0"/>
                        </a:spcBef>
                        <a:spcAft>
                          <a:spcPts val="0"/>
                        </a:spcAft>
                        <a:buNone/>
                      </a:pPr>
                      <a:r>
                        <a:rPr lang="en"/>
                        <a:t>Shiners</a:t>
                      </a:r>
                      <a:endParaRPr/>
                    </a:p>
                  </a:txBody>
                  <a:tcPr marT="91425" marB="91425" marR="91425" marL="91425"/>
                </a:tc>
              </a:tr>
              <a:tr h="415300">
                <a:tc>
                  <a:txBody>
                    <a:bodyPr/>
                    <a:lstStyle/>
                    <a:p>
                      <a:pPr indent="0" lvl="0" marL="0" rtl="0" algn="ctr">
                        <a:spcBef>
                          <a:spcPts val="0"/>
                        </a:spcBef>
                        <a:spcAft>
                          <a:spcPts val="0"/>
                        </a:spcAft>
                        <a:buNone/>
                      </a:pPr>
                      <a:r>
                        <a:rPr lang="en"/>
                        <a:t>Nonvascular Plants</a:t>
                      </a:r>
                      <a:endParaRPr/>
                    </a:p>
                  </a:txBody>
                  <a:tcPr marT="91425" marB="91425" marR="91425" marL="91425"/>
                </a:tc>
                <a:tc>
                  <a:txBody>
                    <a:bodyPr/>
                    <a:lstStyle/>
                    <a:p>
                      <a:pPr indent="0" lvl="0" marL="0" rtl="0" algn="ctr">
                        <a:spcBef>
                          <a:spcPts val="0"/>
                        </a:spcBef>
                        <a:spcAft>
                          <a:spcPts val="0"/>
                        </a:spcAft>
                        <a:buNone/>
                      </a:pPr>
                      <a:r>
                        <a:rPr lang="en"/>
                        <a:t>Moss</a:t>
                      </a:r>
                      <a:endParaRPr/>
                    </a:p>
                  </a:txBody>
                  <a:tcPr marT="91425" marB="91425" marR="91425" marL="91425"/>
                </a:tc>
              </a:tr>
              <a:tr h="415300">
                <a:tc>
                  <a:txBody>
                    <a:bodyPr/>
                    <a:lstStyle/>
                    <a:p>
                      <a:pPr indent="0" lvl="0" marL="0" rtl="0" algn="ctr">
                        <a:spcBef>
                          <a:spcPts val="0"/>
                        </a:spcBef>
                        <a:spcAft>
                          <a:spcPts val="0"/>
                        </a:spcAft>
                        <a:buNone/>
                      </a:pPr>
                      <a:r>
                        <a:rPr lang="en"/>
                        <a:t>Reptiles</a:t>
                      </a:r>
                      <a:endParaRPr/>
                    </a:p>
                  </a:txBody>
                  <a:tcPr marT="91425" marB="91425" marR="91425" marL="91425"/>
                </a:tc>
                <a:tc>
                  <a:txBody>
                    <a:bodyPr/>
                    <a:lstStyle/>
                    <a:p>
                      <a:pPr indent="0" lvl="0" marL="0" rtl="0" algn="ctr">
                        <a:spcBef>
                          <a:spcPts val="0"/>
                        </a:spcBef>
                        <a:spcAft>
                          <a:spcPts val="0"/>
                        </a:spcAft>
                        <a:buNone/>
                      </a:pPr>
                      <a:r>
                        <a:rPr lang="en"/>
                        <a:t>Snakes</a:t>
                      </a:r>
                      <a:endParaRPr/>
                    </a:p>
                  </a:txBody>
                  <a:tcPr marT="91425" marB="91425" marR="91425" marL="91425"/>
                </a:tc>
              </a:tr>
              <a:tr h="415300">
                <a:tc>
                  <a:txBody>
                    <a:bodyPr/>
                    <a:lstStyle/>
                    <a:p>
                      <a:pPr indent="0" lvl="0" marL="0" rtl="0" algn="ctr">
                        <a:spcBef>
                          <a:spcPts val="0"/>
                        </a:spcBef>
                        <a:spcAft>
                          <a:spcPts val="0"/>
                        </a:spcAft>
                        <a:buNone/>
                      </a:pPr>
                      <a:r>
                        <a:rPr lang="en"/>
                        <a:t>Vascular Plants</a:t>
                      </a:r>
                      <a:endParaRPr/>
                    </a:p>
                  </a:txBody>
                  <a:tcPr marT="91425" marB="91425" marR="91425" marL="91425"/>
                </a:tc>
                <a:tc>
                  <a:txBody>
                    <a:bodyPr/>
                    <a:lstStyle/>
                    <a:p>
                      <a:pPr indent="0" lvl="0" marL="0" rtl="0" algn="ctr">
                        <a:spcBef>
                          <a:spcPts val="0"/>
                        </a:spcBef>
                        <a:spcAft>
                          <a:spcPts val="0"/>
                        </a:spcAft>
                        <a:buNone/>
                      </a:pPr>
                      <a:r>
                        <a:rPr lang="en"/>
                        <a:t>Sedges</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6"/>
          <p:cNvPicPr preferRelativeResize="0"/>
          <p:nvPr/>
        </p:nvPicPr>
        <p:blipFill>
          <a:blip r:embed="rId3">
            <a:alphaModFix/>
          </a:blip>
          <a:stretch>
            <a:fillRect/>
          </a:stretch>
        </p:blipFill>
        <p:spPr>
          <a:xfrm>
            <a:off x="-4" y="12"/>
            <a:ext cx="11932932" cy="5143500"/>
          </a:xfrm>
          <a:prstGeom prst="rect">
            <a:avLst/>
          </a:prstGeom>
          <a:noFill/>
          <a:ln>
            <a:noFill/>
          </a:ln>
        </p:spPr>
      </p:pic>
      <p:sp>
        <p:nvSpPr>
          <p:cNvPr id="240" name="Google Shape;240;p26"/>
          <p:cNvSpPr txBox="1"/>
          <p:nvPr>
            <p:ph type="title"/>
          </p:nvPr>
        </p:nvSpPr>
        <p:spPr>
          <a:xfrm>
            <a:off x="716425" y="644375"/>
            <a:ext cx="4045200" cy="131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5800">
                <a:solidFill>
                  <a:schemeClr val="dk2"/>
                </a:solidFill>
              </a:rPr>
              <a:t>Questions?</a:t>
            </a:r>
            <a:endParaRPr b="1" sz="5800">
              <a:solidFill>
                <a:schemeClr val="dk2"/>
              </a:solidFill>
            </a:endParaRPr>
          </a:p>
        </p:txBody>
      </p:sp>
      <p:grpSp>
        <p:nvGrpSpPr>
          <p:cNvPr id="241" name="Google Shape;241;p26"/>
          <p:cNvGrpSpPr/>
          <p:nvPr/>
        </p:nvGrpSpPr>
        <p:grpSpPr>
          <a:xfrm>
            <a:off x="181538" y="2407685"/>
            <a:ext cx="2212050" cy="2537076"/>
            <a:chOff x="6803275" y="395363"/>
            <a:chExt cx="2212050" cy="2537076"/>
          </a:xfrm>
        </p:grpSpPr>
        <p:pic>
          <p:nvPicPr>
            <p:cNvPr id="242" name="Google Shape;242;p26"/>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243" name="Google Shape;243;p26"/>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44" name="Google Shape;244;p26"/>
            <p:cNvSpPr txBox="1"/>
            <p:nvPr/>
          </p:nvSpPr>
          <p:spPr>
            <a:xfrm>
              <a:off x="6944800" y="50308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ctr">
                <a:spcBef>
                  <a:spcPts val="800"/>
                </a:spcBef>
                <a:spcAft>
                  <a:spcPts val="800"/>
                </a:spcAft>
                <a:buNone/>
              </a:pPr>
              <a:r>
                <a:rPr lang="en" sz="3100">
                  <a:solidFill>
                    <a:schemeClr val="dk2"/>
                  </a:solidFill>
                  <a:latin typeface="Raleway"/>
                  <a:ea typeface="Raleway"/>
                  <a:cs typeface="Raleway"/>
                  <a:sym typeface="Raleway"/>
                </a:rPr>
                <a:t>Thank you for listening.</a:t>
              </a:r>
              <a:endParaRPr b="1" sz="3100">
                <a:solidFill>
                  <a:schemeClr val="dk1"/>
                </a:solidFill>
                <a:latin typeface="Raleway"/>
                <a:ea typeface="Raleway"/>
                <a:cs typeface="Raleway"/>
                <a:sym typeface="Raleway"/>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7"/>
          <p:cNvPicPr preferRelativeResize="0"/>
          <p:nvPr/>
        </p:nvPicPr>
        <p:blipFill>
          <a:blip r:embed="rId3">
            <a:alphaModFix/>
          </a:blip>
          <a:stretch>
            <a:fillRect/>
          </a:stretch>
        </p:blipFill>
        <p:spPr>
          <a:xfrm>
            <a:off x="2" y="56375"/>
            <a:ext cx="9101424" cy="5143500"/>
          </a:xfrm>
          <a:prstGeom prst="rect">
            <a:avLst/>
          </a:prstGeom>
          <a:noFill/>
          <a:ln>
            <a:noFill/>
          </a:ln>
        </p:spPr>
      </p:pic>
      <p:sp>
        <p:nvSpPr>
          <p:cNvPr id="250" name="Google Shape;250;p27"/>
          <p:cNvSpPr txBox="1"/>
          <p:nvPr>
            <p:ph type="title"/>
          </p:nvPr>
        </p:nvSpPr>
        <p:spPr>
          <a:xfrm>
            <a:off x="1367254" y="342896"/>
            <a:ext cx="6366900" cy="2539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200">
                <a:solidFill>
                  <a:schemeClr val="dk1"/>
                </a:solidFill>
              </a:rPr>
              <a:t>Appendix:</a:t>
            </a:r>
            <a:endParaRPr b="1" sz="4200">
              <a:solidFill>
                <a:schemeClr val="dk1"/>
              </a:solidFill>
            </a:endParaRPr>
          </a:p>
          <a:p>
            <a:pPr indent="0" lvl="0" marL="0" rtl="0" algn="ctr">
              <a:spcBef>
                <a:spcPts val="1000"/>
              </a:spcBef>
              <a:spcAft>
                <a:spcPts val="0"/>
              </a:spcAft>
              <a:buNone/>
            </a:pPr>
            <a:r>
              <a:rPr b="1" lang="en" sz="3022">
                <a:solidFill>
                  <a:schemeClr val="dk1"/>
                </a:solidFill>
              </a:rPr>
              <a:t>Comparative List of Protected and Unprotected Species</a:t>
            </a:r>
            <a:endParaRPr b="1" sz="3022">
              <a:solidFill>
                <a:schemeClr val="dk1"/>
              </a:solidFill>
            </a:endParaRPr>
          </a:p>
          <a:p>
            <a:pPr indent="0" lvl="0" marL="0" rtl="0" algn="ctr">
              <a:lnSpc>
                <a:spcPct val="115000"/>
              </a:lnSpc>
              <a:spcBef>
                <a:spcPts val="1000"/>
              </a:spcBef>
              <a:spcAft>
                <a:spcPts val="1000"/>
              </a:spcAft>
              <a:buNone/>
            </a:pPr>
            <a:r>
              <a:t/>
            </a:r>
            <a:endParaRPr sz="2400" u="sng">
              <a:solidFill>
                <a:schemeClr val="accent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256" name="Google Shape;256;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pic>
        <p:nvPicPr>
          <p:cNvPr id="262" name="Google Shape;262;p29"/>
          <p:cNvPicPr preferRelativeResize="0"/>
          <p:nvPr/>
        </p:nvPicPr>
        <p:blipFill>
          <a:blip r:embed="rId3">
            <a:alphaModFix/>
          </a:blip>
          <a:stretch>
            <a:fillRect/>
          </a:stretch>
        </p:blipFill>
        <p:spPr>
          <a:xfrm>
            <a:off x="5375"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35" name="Google Shape;135;p14"/>
          <p:cNvSpPr txBox="1"/>
          <p:nvPr>
            <p:ph idx="4294967295" type="title"/>
          </p:nvPr>
        </p:nvSpPr>
        <p:spPr>
          <a:xfrm>
            <a:off x="479375" y="1842450"/>
            <a:ext cx="3029400" cy="3008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 sz="1800">
                <a:latin typeface="Lato"/>
                <a:ea typeface="Lato"/>
                <a:cs typeface="Lato"/>
                <a:sym typeface="Lato"/>
              </a:rPr>
              <a:t>The data for this project was provided by Codecademy, which used data from the US National Parks Service on endangered species in different parks. It is composed of both an observations dataset and a species dataset. </a:t>
            </a:r>
            <a:endParaRPr sz="1700">
              <a:latin typeface="Lato"/>
              <a:ea typeface="Lato"/>
              <a:cs typeface="Lato"/>
              <a:sym typeface="Lato"/>
            </a:endParaRPr>
          </a:p>
        </p:txBody>
      </p:sp>
      <p:pic>
        <p:nvPicPr>
          <p:cNvPr id="136" name="Google Shape;136;p14"/>
          <p:cNvPicPr preferRelativeResize="0"/>
          <p:nvPr/>
        </p:nvPicPr>
        <p:blipFill>
          <a:blip r:embed="rId3">
            <a:alphaModFix/>
          </a:blip>
          <a:stretch>
            <a:fillRect/>
          </a:stretch>
        </p:blipFill>
        <p:spPr>
          <a:xfrm>
            <a:off x="3931550" y="320513"/>
            <a:ext cx="4921725" cy="32683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 name="Shape 140"/>
        <p:cNvGrpSpPr/>
        <p:nvPr/>
      </p:nvGrpSpPr>
      <p:grpSpPr>
        <a:xfrm>
          <a:off x="0" y="0"/>
          <a:ext cx="0" cy="0"/>
          <a:chOff x="0" y="0"/>
          <a:chExt cx="0" cy="0"/>
        </a:xfrm>
      </p:grpSpPr>
      <p:pic>
        <p:nvPicPr>
          <p:cNvPr id="141" name="Google Shape;141;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42" name="Google Shape;142;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43" name="Google Shape;143;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highlight>
                  <a:schemeClr val="dk2"/>
                </a:highlight>
                <a:latin typeface="Raleway"/>
                <a:ea typeface="Raleway"/>
                <a:cs typeface="Raleway"/>
                <a:sym typeface="Raleway"/>
              </a:rPr>
              <a:t>1. Importance of Parks</a:t>
            </a:r>
            <a:endParaRPr b="1" sz="2400">
              <a:solidFill>
                <a:schemeClr val="lt2"/>
              </a:solidFill>
              <a:highlight>
                <a:schemeClr val="dk2"/>
              </a:highlight>
              <a:latin typeface="Raleway"/>
              <a:ea typeface="Raleway"/>
              <a:cs typeface="Raleway"/>
              <a:sym typeface="Raleway"/>
            </a:endParaRPr>
          </a:p>
        </p:txBody>
      </p:sp>
      <p:sp>
        <p:nvSpPr>
          <p:cNvPr id="144" name="Google Shape;144;p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1200">
                <a:latin typeface="Raleway"/>
                <a:ea typeface="Raleway"/>
                <a:cs typeface="Raleway"/>
                <a:sym typeface="Raleway"/>
              </a:rPr>
              <a:t>US national parks </a:t>
            </a:r>
            <a:r>
              <a:rPr lang="en" sz="1200">
                <a:latin typeface="Raleway"/>
                <a:ea typeface="Raleway"/>
                <a:cs typeface="Raleway"/>
                <a:sym typeface="Raleway"/>
              </a:rPr>
              <a:t>provide a vital part of </a:t>
            </a:r>
            <a:r>
              <a:rPr b="1" lang="en" sz="1200">
                <a:latin typeface="Raleway"/>
                <a:ea typeface="Raleway"/>
                <a:cs typeface="Raleway"/>
                <a:sym typeface="Raleway"/>
              </a:rPr>
              <a:t>preserving precious ecosystems</a:t>
            </a:r>
            <a:r>
              <a:rPr lang="en" sz="1200">
                <a:latin typeface="Raleway"/>
                <a:ea typeface="Raleway"/>
                <a:cs typeface="Raleway"/>
                <a:sym typeface="Raleway"/>
              </a:rPr>
              <a:t> in North America while also dedicating resources to the </a:t>
            </a:r>
            <a:r>
              <a:rPr b="1" lang="en" sz="1200">
                <a:latin typeface="Raleway"/>
                <a:ea typeface="Raleway"/>
                <a:cs typeface="Raleway"/>
                <a:sym typeface="Raleway"/>
              </a:rPr>
              <a:t>conservation of endangered and protected species.</a:t>
            </a:r>
            <a:endParaRPr b="1" sz="1200">
              <a:solidFill>
                <a:schemeClr val="dk2"/>
              </a:solidFill>
              <a:latin typeface="Raleway"/>
              <a:ea typeface="Raleway"/>
              <a:cs typeface="Raleway"/>
              <a:sym typeface="Raleway"/>
            </a:endParaRPr>
          </a:p>
          <a:p>
            <a:pPr indent="-310832" lvl="0" marL="457200" rtl="0" algn="l">
              <a:spcBef>
                <a:spcPts val="1600"/>
              </a:spcBef>
              <a:spcAft>
                <a:spcPts val="0"/>
              </a:spcAft>
              <a:buClr>
                <a:schemeClr val="dk1"/>
              </a:buClr>
              <a:buSzPct val="100000"/>
              <a:buFont typeface="Raleway"/>
              <a:buChar char="➔"/>
            </a:pPr>
            <a:r>
              <a:rPr b="1" lang="en" sz="1400">
                <a:solidFill>
                  <a:schemeClr val="dk1"/>
                </a:solidFill>
                <a:latin typeface="Raleway"/>
                <a:ea typeface="Raleway"/>
                <a:cs typeface="Raleway"/>
                <a:sym typeface="Raleway"/>
              </a:rPr>
              <a:t>Unexpected</a:t>
            </a:r>
            <a:br>
              <a:rPr lang="en" sz="1400">
                <a:latin typeface="Raleway"/>
                <a:ea typeface="Raleway"/>
                <a:cs typeface="Raleway"/>
                <a:sym typeface="Raleway"/>
              </a:rPr>
            </a:br>
            <a:r>
              <a:rPr lang="en" sz="1200">
                <a:latin typeface="Raleway"/>
                <a:ea typeface="Raleway"/>
                <a:cs typeface="Raleway"/>
                <a:sym typeface="Raleway"/>
              </a:rPr>
              <a:t>“What a country chooses to save is what a country chooses to say about itself.” – Mollie Beattie</a:t>
            </a:r>
            <a:endParaRPr sz="1200">
              <a:latin typeface="Raleway"/>
              <a:ea typeface="Raleway"/>
              <a:cs typeface="Raleway"/>
              <a:sym typeface="Raleway"/>
            </a:endParaRPr>
          </a:p>
          <a:p>
            <a:pPr indent="-310832" lvl="0" marL="457200" rtl="0" algn="l">
              <a:spcBef>
                <a:spcPts val="1000"/>
              </a:spcBef>
              <a:spcAft>
                <a:spcPts val="0"/>
              </a:spcAft>
              <a:buClr>
                <a:schemeClr val="dk1"/>
              </a:buClr>
              <a:buSzPct val="100000"/>
              <a:buFont typeface="Raleway"/>
              <a:buChar char="➔"/>
            </a:pPr>
            <a:r>
              <a:rPr b="1" lang="en" sz="1400">
                <a:solidFill>
                  <a:schemeClr val="dk1"/>
                </a:solidFill>
                <a:latin typeface="Raleway"/>
                <a:ea typeface="Raleway"/>
                <a:cs typeface="Raleway"/>
                <a:sym typeface="Raleway"/>
              </a:rPr>
              <a:t>Emotional</a:t>
            </a:r>
            <a:br>
              <a:rPr lang="en" sz="1400">
                <a:latin typeface="Raleway"/>
                <a:ea typeface="Raleway"/>
                <a:cs typeface="Raleway"/>
                <a:sym typeface="Raleway"/>
              </a:rPr>
            </a:br>
            <a:r>
              <a:rPr lang="en" sz="1200">
                <a:latin typeface="Raleway"/>
                <a:ea typeface="Raleway"/>
                <a:cs typeface="Raleway"/>
                <a:sym typeface="Raleway"/>
              </a:rPr>
              <a:t>The national parks are home to </a:t>
            </a:r>
            <a:r>
              <a:rPr b="1" lang="en" sz="1200">
                <a:latin typeface="Raleway"/>
                <a:ea typeface="Raleway"/>
                <a:cs typeface="Raleway"/>
                <a:sym typeface="Raleway"/>
              </a:rPr>
              <a:t>more than 600 </a:t>
            </a:r>
            <a:r>
              <a:rPr lang="en" sz="1200">
                <a:latin typeface="Raleway"/>
                <a:ea typeface="Raleway"/>
                <a:cs typeface="Raleway"/>
                <a:sym typeface="Raleway"/>
              </a:rPr>
              <a:t>different species of animals.</a:t>
            </a:r>
            <a:endParaRPr sz="1200">
              <a:latin typeface="Raleway"/>
              <a:ea typeface="Raleway"/>
              <a:cs typeface="Raleway"/>
              <a:sym typeface="Raleway"/>
            </a:endParaRPr>
          </a:p>
          <a:p>
            <a:pPr indent="-310832" lvl="0" marL="457200" rtl="0" algn="l">
              <a:spcBef>
                <a:spcPts val="1000"/>
              </a:spcBef>
              <a:spcAft>
                <a:spcPts val="1000"/>
              </a:spcAft>
              <a:buClr>
                <a:schemeClr val="dk1"/>
              </a:buClr>
              <a:buSzPct val="100000"/>
              <a:buFont typeface="Raleway"/>
              <a:buChar char="➔"/>
            </a:pPr>
            <a:r>
              <a:rPr b="1" lang="en" sz="1400">
                <a:solidFill>
                  <a:schemeClr val="dk1"/>
                </a:solidFill>
                <a:latin typeface="Raleway"/>
                <a:ea typeface="Raleway"/>
                <a:cs typeface="Raleway"/>
                <a:sym typeface="Raleway"/>
              </a:rPr>
              <a:t>Simple</a:t>
            </a:r>
            <a:br>
              <a:rPr lang="en" sz="1400">
                <a:latin typeface="Raleway"/>
                <a:ea typeface="Raleway"/>
                <a:cs typeface="Raleway"/>
                <a:sym typeface="Raleway"/>
              </a:rPr>
            </a:br>
            <a:r>
              <a:rPr lang="en" sz="1200">
                <a:latin typeface="Raleway"/>
                <a:ea typeface="Raleway"/>
                <a:cs typeface="Raleway"/>
                <a:sym typeface="Raleway"/>
              </a:rPr>
              <a:t>National parks in the US cover roughly 3.4% of US territories.</a:t>
            </a:r>
            <a:endParaRPr sz="1200">
              <a:solidFill>
                <a:schemeClr val="dk2"/>
              </a:solidFill>
              <a:latin typeface="Raleway"/>
              <a:ea typeface="Raleway"/>
              <a:cs typeface="Raleway"/>
              <a:sym typeface="Raleway"/>
            </a:endParaRPr>
          </a:p>
        </p:txBody>
      </p:sp>
      <p:pic>
        <p:nvPicPr>
          <p:cNvPr id="145" name="Google Shape;145;p15"/>
          <p:cNvPicPr preferRelativeResize="0"/>
          <p:nvPr/>
        </p:nvPicPr>
        <p:blipFill>
          <a:blip r:embed="rId5">
            <a:alphaModFix/>
          </a:blip>
          <a:stretch>
            <a:fillRect/>
          </a:stretch>
        </p:blipFill>
        <p:spPr>
          <a:xfrm>
            <a:off x="317250" y="1352550"/>
            <a:ext cx="1876425" cy="2438400"/>
          </a:xfrm>
          <a:prstGeom prst="rect">
            <a:avLst/>
          </a:prstGeom>
          <a:noFill/>
          <a:ln>
            <a:noFill/>
          </a:ln>
        </p:spPr>
      </p:pic>
      <p:pic>
        <p:nvPicPr>
          <p:cNvPr id="146" name="Google Shape;146;p15"/>
          <p:cNvPicPr preferRelativeResize="0"/>
          <p:nvPr/>
        </p:nvPicPr>
        <p:blipFill>
          <a:blip r:embed="rId5">
            <a:alphaModFix/>
          </a:blip>
          <a:stretch>
            <a:fillRect/>
          </a:stretch>
        </p:blipFill>
        <p:spPr>
          <a:xfrm>
            <a:off x="6950325" y="1352550"/>
            <a:ext cx="1876425" cy="2438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325375" y="317575"/>
            <a:ext cx="5494500" cy="383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Glimpse of </a:t>
            </a:r>
            <a:r>
              <a:rPr lang="en"/>
              <a:t>the</a:t>
            </a:r>
            <a:r>
              <a:rPr lang="en"/>
              <a:t> Observations Dataset</a:t>
            </a:r>
            <a:endParaRPr>
              <a:solidFill>
                <a:schemeClr val="accent5"/>
              </a:solidFill>
            </a:endParaRPr>
          </a:p>
        </p:txBody>
      </p:sp>
      <p:grpSp>
        <p:nvGrpSpPr>
          <p:cNvPr id="152" name="Google Shape;152;p16"/>
          <p:cNvGrpSpPr/>
          <p:nvPr/>
        </p:nvGrpSpPr>
        <p:grpSpPr>
          <a:xfrm>
            <a:off x="6781388" y="2464029"/>
            <a:ext cx="2212050" cy="2537076"/>
            <a:chOff x="6803275" y="395363"/>
            <a:chExt cx="2212050" cy="2537076"/>
          </a:xfrm>
        </p:grpSpPr>
        <p:pic>
          <p:nvPicPr>
            <p:cNvPr id="153" name="Google Shape;153;p1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54" name="Google Shape;154;p1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55" name="Google Shape;155;p1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The data collected under this dataset concerns (a) the species’ </a:t>
              </a:r>
              <a:r>
                <a:rPr b="1" lang="en" sz="1200">
                  <a:solidFill>
                    <a:schemeClr val="dk2"/>
                  </a:solidFill>
                  <a:latin typeface="Raleway"/>
                  <a:ea typeface="Raleway"/>
                  <a:cs typeface="Raleway"/>
                  <a:sym typeface="Raleway"/>
                </a:rPr>
                <a:t>scientific name </a:t>
              </a:r>
              <a:r>
                <a:rPr lang="en" sz="1200">
                  <a:solidFill>
                    <a:schemeClr val="dk2"/>
                  </a:solidFill>
                  <a:latin typeface="Raleway"/>
                  <a:ea typeface="Raleway"/>
                  <a:cs typeface="Raleway"/>
                  <a:sym typeface="Raleway"/>
                </a:rPr>
                <a:t>(b) the </a:t>
              </a:r>
              <a:r>
                <a:rPr b="1" lang="en" sz="1200">
                  <a:solidFill>
                    <a:schemeClr val="dk2"/>
                  </a:solidFill>
                  <a:latin typeface="Raleway"/>
                  <a:ea typeface="Raleway"/>
                  <a:cs typeface="Raleway"/>
                  <a:sym typeface="Raleway"/>
                </a:rPr>
                <a:t>park name</a:t>
              </a:r>
              <a:r>
                <a:rPr lang="en" sz="1200">
                  <a:solidFill>
                    <a:schemeClr val="dk2"/>
                  </a:solidFill>
                  <a:latin typeface="Raleway"/>
                  <a:ea typeface="Raleway"/>
                  <a:cs typeface="Raleway"/>
                  <a:sym typeface="Raleway"/>
                </a:rPr>
                <a:t>, </a:t>
              </a:r>
              <a:r>
                <a:rPr lang="en" sz="1200">
                  <a:solidFill>
                    <a:schemeClr val="dk2"/>
                  </a:solidFill>
                  <a:latin typeface="Raleway"/>
                  <a:ea typeface="Raleway"/>
                  <a:cs typeface="Raleway"/>
                  <a:sym typeface="Raleway"/>
                </a:rPr>
                <a:t>(c) the </a:t>
              </a:r>
              <a:r>
                <a:rPr b="1" lang="en" sz="1200">
                  <a:solidFill>
                    <a:schemeClr val="dk2"/>
                  </a:solidFill>
                  <a:latin typeface="Raleway"/>
                  <a:ea typeface="Raleway"/>
                  <a:cs typeface="Raleway"/>
                  <a:sym typeface="Raleway"/>
                </a:rPr>
                <a:t>number of observations</a:t>
              </a:r>
              <a:r>
                <a:rPr lang="en" sz="1200">
                  <a:solidFill>
                    <a:schemeClr val="dk2"/>
                  </a:solidFill>
                  <a:latin typeface="Raleway"/>
                  <a:ea typeface="Raleway"/>
                  <a:cs typeface="Raleway"/>
                  <a:sym typeface="Raleway"/>
                </a:rPr>
                <a:t>.</a:t>
              </a:r>
              <a:endParaRPr sz="1200">
                <a:solidFill>
                  <a:schemeClr val="dk2"/>
                </a:solidFill>
                <a:latin typeface="Raleway"/>
                <a:ea typeface="Raleway"/>
                <a:cs typeface="Raleway"/>
                <a:sym typeface="Raleway"/>
              </a:endParaRPr>
            </a:p>
          </p:txBody>
        </p:sp>
      </p:grpSp>
      <p:graphicFrame>
        <p:nvGraphicFramePr>
          <p:cNvPr id="156" name="Google Shape;156;p16"/>
          <p:cNvGraphicFramePr/>
          <p:nvPr/>
        </p:nvGraphicFramePr>
        <p:xfrm>
          <a:off x="607225" y="1744775"/>
          <a:ext cx="3000000" cy="3000000"/>
        </p:xfrm>
        <a:graphic>
          <a:graphicData uri="http://schemas.openxmlformats.org/drawingml/2006/table">
            <a:tbl>
              <a:tblPr>
                <a:solidFill>
                  <a:srgbClr val="FFFFFF"/>
                </a:solidFill>
                <a:tableStyleId>{C84E0469-DB14-490B-9624-2043CB76F9F5}</a:tableStyleId>
              </a:tblPr>
              <a:tblGrid>
                <a:gridCol w="1235750"/>
                <a:gridCol w="1703575"/>
                <a:gridCol w="2559750"/>
                <a:gridCol w="382850"/>
              </a:tblGrid>
              <a:tr h="422850">
                <a:tc>
                  <a:txBody>
                    <a:bodyPr/>
                    <a:lstStyle/>
                    <a:p>
                      <a:pPr indent="0" lvl="0" marL="0" rtl="0" algn="r">
                        <a:lnSpc>
                          <a:spcPct val="115000"/>
                        </a:lnSpc>
                        <a:spcBef>
                          <a:spcPts val="0"/>
                        </a:spcBef>
                        <a:spcAft>
                          <a:spcPts val="1100"/>
                        </a:spcAft>
                        <a:buNone/>
                      </a:pPr>
                      <a:r>
                        <a:rPr b="1" lang="en" sz="1100">
                          <a:highlight>
                            <a:srgbClr val="FFFFFF"/>
                          </a:highlight>
                        </a:rPr>
                        <a:t>scientific_name</a:t>
                      </a:r>
                      <a:endParaRPr b="1" sz="1100">
                        <a:highlight>
                          <a:srgbClr val="FFFFFF"/>
                        </a:highlight>
                      </a:endParaRPr>
                    </a:p>
                  </a:txBody>
                  <a:tcPr marT="69850" marB="69850" marR="69850" marL="69850" anchor="ctr"/>
                </a:tc>
                <a:tc>
                  <a:txBody>
                    <a:bodyPr/>
                    <a:lstStyle/>
                    <a:p>
                      <a:pPr indent="0" lvl="0" marL="0" rtl="0" algn="r">
                        <a:lnSpc>
                          <a:spcPct val="115000"/>
                        </a:lnSpc>
                        <a:spcBef>
                          <a:spcPts val="0"/>
                        </a:spcBef>
                        <a:spcAft>
                          <a:spcPts val="1100"/>
                        </a:spcAft>
                        <a:buNone/>
                      </a:pPr>
                      <a:r>
                        <a:rPr b="1" lang="en" sz="1100">
                          <a:highlight>
                            <a:srgbClr val="FFFFFF"/>
                          </a:highlight>
                        </a:rPr>
                        <a:t>park_name</a:t>
                      </a:r>
                      <a:endParaRPr b="1" sz="1100">
                        <a:highlight>
                          <a:srgbClr val="FFFFFF"/>
                        </a:highlight>
                      </a:endParaRPr>
                    </a:p>
                  </a:txBody>
                  <a:tcPr marT="69850" marB="69850" marR="69850" marL="69850" anchor="ctr"/>
                </a:tc>
                <a:tc>
                  <a:txBody>
                    <a:bodyPr/>
                    <a:lstStyle/>
                    <a:p>
                      <a:pPr indent="0" lvl="0" marL="0" rtl="0" algn="r">
                        <a:lnSpc>
                          <a:spcPct val="115000"/>
                        </a:lnSpc>
                        <a:spcBef>
                          <a:spcPts val="0"/>
                        </a:spcBef>
                        <a:spcAft>
                          <a:spcPts val="1100"/>
                        </a:spcAft>
                        <a:buNone/>
                      </a:pPr>
                      <a:r>
                        <a:rPr b="1" lang="en" sz="1100">
                          <a:highlight>
                            <a:srgbClr val="FFFFFF"/>
                          </a:highlight>
                        </a:rPr>
                        <a:t>observations</a:t>
                      </a:r>
                      <a:endParaRPr b="1" sz="1100">
                        <a:highlight>
                          <a:srgbClr val="FFFFFF"/>
                        </a:highlight>
                      </a:endParaRPr>
                    </a:p>
                  </a:txBody>
                  <a:tcPr marT="69850" marB="69850" marR="69850" marL="69850" anchor="ctr"/>
                </a:tc>
                <a:tc>
                  <a:txBody>
                    <a:bodyPr/>
                    <a:lstStyle/>
                    <a:p>
                      <a:pPr indent="0" lvl="0" marL="0" rtl="0" algn="l">
                        <a:spcBef>
                          <a:spcPts val="0"/>
                        </a:spcBef>
                        <a:spcAft>
                          <a:spcPts val="0"/>
                        </a:spcAft>
                        <a:buNone/>
                      </a:pPr>
                      <a:r>
                        <a:t/>
                      </a:r>
                      <a:endParaRPr/>
                    </a:p>
                  </a:txBody>
                  <a:tcPr marT="91425" marB="91425" marR="91425" marL="91425"/>
                </a:tc>
              </a:tr>
              <a:tr h="422850">
                <a:tc>
                  <a:txBody>
                    <a:bodyPr/>
                    <a:lstStyle/>
                    <a:p>
                      <a:pPr indent="0" lvl="0" marL="0" rtl="0" algn="r">
                        <a:lnSpc>
                          <a:spcPct val="115000"/>
                        </a:lnSpc>
                        <a:spcBef>
                          <a:spcPts val="0"/>
                        </a:spcBef>
                        <a:spcAft>
                          <a:spcPts val="1100"/>
                        </a:spcAft>
                        <a:buNone/>
                      </a:pPr>
                      <a:r>
                        <a:rPr b="1" lang="en" sz="1100">
                          <a:highlight>
                            <a:srgbClr val="FFFFFF"/>
                          </a:highlight>
                        </a:rPr>
                        <a:t>0</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Vicia benghalensis</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Great Smoky Mountains National Park</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68</a:t>
                      </a:r>
                      <a:endParaRPr sz="1100">
                        <a:highlight>
                          <a:srgbClr val="FFFFFF"/>
                        </a:highlight>
                      </a:endParaRPr>
                    </a:p>
                  </a:txBody>
                  <a:tcPr marT="69850" marB="69850" marR="69850" marL="69850" anchor="ctr"/>
                </a:tc>
              </a:tr>
              <a:tr h="422850">
                <a:tc>
                  <a:txBody>
                    <a:bodyPr/>
                    <a:lstStyle/>
                    <a:p>
                      <a:pPr indent="0" lvl="0" marL="0" rtl="0" algn="r">
                        <a:lnSpc>
                          <a:spcPct val="115000"/>
                        </a:lnSpc>
                        <a:spcBef>
                          <a:spcPts val="0"/>
                        </a:spcBef>
                        <a:spcAft>
                          <a:spcPts val="1100"/>
                        </a:spcAft>
                        <a:buNone/>
                      </a:pPr>
                      <a:r>
                        <a:rPr b="1" lang="en" sz="1100">
                          <a:highlight>
                            <a:srgbClr val="FFFFFF"/>
                          </a:highlight>
                        </a:rPr>
                        <a:t>1</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Neovison vison</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Great Smoky Mountains National Park</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77</a:t>
                      </a:r>
                      <a:endParaRPr sz="1100">
                        <a:highlight>
                          <a:srgbClr val="FFFFFF"/>
                        </a:highlight>
                      </a:endParaRPr>
                    </a:p>
                  </a:txBody>
                  <a:tcPr marT="69850" marB="69850" marR="69850" marL="69850" anchor="ctr"/>
                </a:tc>
              </a:tr>
              <a:tr h="422850">
                <a:tc>
                  <a:txBody>
                    <a:bodyPr/>
                    <a:lstStyle/>
                    <a:p>
                      <a:pPr indent="0" lvl="0" marL="0" rtl="0" algn="r">
                        <a:lnSpc>
                          <a:spcPct val="115000"/>
                        </a:lnSpc>
                        <a:spcBef>
                          <a:spcPts val="0"/>
                        </a:spcBef>
                        <a:spcAft>
                          <a:spcPts val="1100"/>
                        </a:spcAft>
                        <a:buNone/>
                      </a:pPr>
                      <a:r>
                        <a:rPr b="1" lang="en" sz="1100">
                          <a:highlight>
                            <a:srgbClr val="FFFFFF"/>
                          </a:highlight>
                        </a:rPr>
                        <a:t>2</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Prunus subcordata</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Yosemite National Park</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138</a:t>
                      </a:r>
                      <a:endParaRPr sz="1100">
                        <a:highlight>
                          <a:srgbClr val="FFFFFF"/>
                        </a:highlight>
                      </a:endParaRPr>
                    </a:p>
                  </a:txBody>
                  <a:tcPr marT="69850" marB="69850" marR="69850" marL="69850" anchor="ctr"/>
                </a:tc>
              </a:tr>
              <a:tr h="422850">
                <a:tc>
                  <a:txBody>
                    <a:bodyPr/>
                    <a:lstStyle/>
                    <a:p>
                      <a:pPr indent="0" lvl="0" marL="0" rtl="0" algn="r">
                        <a:lnSpc>
                          <a:spcPct val="115000"/>
                        </a:lnSpc>
                        <a:spcBef>
                          <a:spcPts val="0"/>
                        </a:spcBef>
                        <a:spcAft>
                          <a:spcPts val="1100"/>
                        </a:spcAft>
                        <a:buNone/>
                      </a:pPr>
                      <a:r>
                        <a:rPr b="1" lang="en" sz="1100">
                          <a:highlight>
                            <a:srgbClr val="FFFFFF"/>
                          </a:highlight>
                        </a:rPr>
                        <a:t>3</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Abutilon theophrasti</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Bryce National Park</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84</a:t>
                      </a:r>
                      <a:endParaRPr sz="1100">
                        <a:highlight>
                          <a:srgbClr val="FFFFFF"/>
                        </a:highlight>
                      </a:endParaRPr>
                    </a:p>
                  </a:txBody>
                  <a:tcPr marT="69850" marB="69850" marR="69850" marL="69850" anchor="ctr"/>
                </a:tc>
              </a:tr>
              <a:tr h="422850">
                <a:tc>
                  <a:txBody>
                    <a:bodyPr/>
                    <a:lstStyle/>
                    <a:p>
                      <a:pPr indent="0" lvl="0" marL="0" rtl="0" algn="r">
                        <a:lnSpc>
                          <a:spcPct val="115000"/>
                        </a:lnSpc>
                        <a:spcBef>
                          <a:spcPts val="0"/>
                        </a:spcBef>
                        <a:spcAft>
                          <a:spcPts val="1100"/>
                        </a:spcAft>
                        <a:buNone/>
                      </a:pPr>
                      <a:r>
                        <a:rPr b="1" lang="en" sz="1100">
                          <a:highlight>
                            <a:srgbClr val="FFFFFF"/>
                          </a:highlight>
                        </a:rPr>
                        <a:t>4</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Githopsis specularioides</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Great Smoky Mountains National Park</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85</a:t>
                      </a:r>
                      <a:endParaRPr sz="1100">
                        <a:highlight>
                          <a:srgbClr val="FFFFFF"/>
                        </a:highlight>
                      </a:endParaRPr>
                    </a:p>
                  </a:txBody>
                  <a:tcPr marT="69850" marB="69850" marR="69850" marL="69850"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353575" y="176650"/>
            <a:ext cx="5424000" cy="964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1000"/>
              </a:spcAft>
              <a:buNone/>
            </a:pPr>
            <a:r>
              <a:rPr lang="en">
                <a:solidFill>
                  <a:schemeClr val="accent5"/>
                </a:solidFill>
              </a:rPr>
              <a:t>A Glimpse of the Species Dataset</a:t>
            </a:r>
            <a:endParaRPr b="0" sz="2400"/>
          </a:p>
        </p:txBody>
      </p:sp>
      <p:grpSp>
        <p:nvGrpSpPr>
          <p:cNvPr id="162" name="Google Shape;162;p17"/>
          <p:cNvGrpSpPr/>
          <p:nvPr/>
        </p:nvGrpSpPr>
        <p:grpSpPr>
          <a:xfrm>
            <a:off x="6710913" y="2464035"/>
            <a:ext cx="2212050" cy="2537076"/>
            <a:chOff x="6803275" y="395363"/>
            <a:chExt cx="2212050" cy="2537076"/>
          </a:xfrm>
        </p:grpSpPr>
        <p:pic>
          <p:nvPicPr>
            <p:cNvPr id="163" name="Google Shape;163;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64" name="Google Shape;164;p17"/>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65" name="Google Shape;165;p17"/>
            <p:cNvSpPr txBox="1"/>
            <p:nvPr/>
          </p:nvSpPr>
          <p:spPr>
            <a:xfrm>
              <a:off x="6944800" y="50308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The data collected under this dataset concerns (a) the </a:t>
              </a:r>
              <a:r>
                <a:rPr b="1" lang="en" sz="1200">
                  <a:solidFill>
                    <a:schemeClr val="dk2"/>
                  </a:solidFill>
                  <a:latin typeface="Raleway"/>
                  <a:ea typeface="Raleway"/>
                  <a:cs typeface="Raleway"/>
                  <a:sym typeface="Raleway"/>
                </a:rPr>
                <a:t>category of animal </a:t>
              </a:r>
              <a:r>
                <a:rPr lang="en" sz="1200">
                  <a:solidFill>
                    <a:schemeClr val="dk2"/>
                  </a:solidFill>
                  <a:latin typeface="Raleway"/>
                  <a:ea typeface="Raleway"/>
                  <a:cs typeface="Raleway"/>
                  <a:sym typeface="Raleway"/>
                </a:rPr>
                <a:t>(b) the species’ </a:t>
              </a:r>
              <a:r>
                <a:rPr b="1" lang="en" sz="1200">
                  <a:solidFill>
                    <a:schemeClr val="dk2"/>
                  </a:solidFill>
                  <a:latin typeface="Raleway"/>
                  <a:ea typeface="Raleway"/>
                  <a:cs typeface="Raleway"/>
                  <a:sym typeface="Raleway"/>
                </a:rPr>
                <a:t>scientific name</a:t>
              </a:r>
              <a:r>
                <a:rPr lang="en" sz="1200">
                  <a:solidFill>
                    <a:schemeClr val="dk2"/>
                  </a:solidFill>
                  <a:latin typeface="Raleway"/>
                  <a:ea typeface="Raleway"/>
                  <a:cs typeface="Raleway"/>
                  <a:sym typeface="Raleway"/>
                </a:rPr>
                <a:t>, (c) the species’ </a:t>
              </a:r>
              <a:r>
                <a:rPr b="1" lang="en" sz="1200">
                  <a:solidFill>
                    <a:schemeClr val="dk2"/>
                  </a:solidFill>
                  <a:latin typeface="Raleway"/>
                  <a:ea typeface="Raleway"/>
                  <a:cs typeface="Raleway"/>
                  <a:sym typeface="Raleway"/>
                </a:rPr>
                <a:t>common name</a:t>
              </a:r>
              <a:r>
                <a:rPr lang="en" sz="1200">
                  <a:solidFill>
                    <a:schemeClr val="dk2"/>
                  </a:solidFill>
                  <a:latin typeface="Raleway"/>
                  <a:ea typeface="Raleway"/>
                  <a:cs typeface="Raleway"/>
                  <a:sym typeface="Raleway"/>
                </a:rPr>
                <a:t>, and (d) the species’ </a:t>
              </a:r>
              <a:r>
                <a:rPr b="1" lang="en" sz="1200">
                  <a:solidFill>
                    <a:schemeClr val="dk2"/>
                  </a:solidFill>
                  <a:latin typeface="Raleway"/>
                  <a:ea typeface="Raleway"/>
                  <a:cs typeface="Raleway"/>
                  <a:sym typeface="Raleway"/>
                </a:rPr>
                <a:t>conservation status </a:t>
              </a:r>
              <a:r>
                <a:rPr lang="en" sz="1200">
                  <a:solidFill>
                    <a:schemeClr val="dk2"/>
                  </a:solidFill>
                  <a:latin typeface="Raleway"/>
                  <a:ea typeface="Raleway"/>
                  <a:cs typeface="Raleway"/>
                  <a:sym typeface="Raleway"/>
                </a:rPr>
                <a:t>(if any).</a:t>
              </a:r>
              <a:endParaRPr sz="1200">
                <a:solidFill>
                  <a:schemeClr val="dk2"/>
                </a:solidFill>
                <a:latin typeface="Raleway"/>
                <a:ea typeface="Raleway"/>
                <a:cs typeface="Raleway"/>
                <a:sym typeface="Raleway"/>
              </a:endParaRPr>
            </a:p>
          </p:txBody>
        </p:sp>
      </p:grpSp>
      <p:graphicFrame>
        <p:nvGraphicFramePr>
          <p:cNvPr id="166" name="Google Shape;166;p17"/>
          <p:cNvGraphicFramePr/>
          <p:nvPr/>
        </p:nvGraphicFramePr>
        <p:xfrm>
          <a:off x="269025" y="1324650"/>
          <a:ext cx="3000000" cy="3000000"/>
        </p:xfrm>
        <a:graphic>
          <a:graphicData uri="http://schemas.openxmlformats.org/drawingml/2006/table">
            <a:tbl>
              <a:tblPr>
                <a:solidFill>
                  <a:srgbClr val="FFFFFF"/>
                </a:solidFill>
                <a:tableStyleId>{C84E0469-DB14-490B-9624-2043CB76F9F5}</a:tableStyleId>
              </a:tblPr>
              <a:tblGrid>
                <a:gridCol w="571625"/>
                <a:gridCol w="941575"/>
                <a:gridCol w="1607400"/>
                <a:gridCol w="2663325"/>
                <a:gridCol w="457400"/>
              </a:tblGrid>
              <a:tr h="564875">
                <a:tc>
                  <a:txBody>
                    <a:bodyPr/>
                    <a:lstStyle/>
                    <a:p>
                      <a:pPr indent="0" lvl="0" marL="0" rtl="0" algn="r">
                        <a:lnSpc>
                          <a:spcPct val="115000"/>
                        </a:lnSpc>
                        <a:spcBef>
                          <a:spcPts val="0"/>
                        </a:spcBef>
                        <a:spcAft>
                          <a:spcPts val="1100"/>
                        </a:spcAft>
                        <a:buNone/>
                      </a:pPr>
                      <a:r>
                        <a:rPr b="1" lang="en" sz="1100">
                          <a:highlight>
                            <a:srgbClr val="FFFFFF"/>
                          </a:highlight>
                        </a:rPr>
                        <a:t>category</a:t>
                      </a:r>
                      <a:endParaRPr b="1" sz="1100">
                        <a:highlight>
                          <a:srgbClr val="FFFFFF"/>
                        </a:highlight>
                      </a:endParaRPr>
                    </a:p>
                  </a:txBody>
                  <a:tcPr marT="69850" marB="69850" marR="69850" marL="69850" anchor="ctr"/>
                </a:tc>
                <a:tc>
                  <a:txBody>
                    <a:bodyPr/>
                    <a:lstStyle/>
                    <a:p>
                      <a:pPr indent="0" lvl="0" marL="0" rtl="0" algn="r">
                        <a:lnSpc>
                          <a:spcPct val="115000"/>
                        </a:lnSpc>
                        <a:spcBef>
                          <a:spcPts val="0"/>
                        </a:spcBef>
                        <a:spcAft>
                          <a:spcPts val="1100"/>
                        </a:spcAft>
                        <a:buNone/>
                      </a:pPr>
                      <a:r>
                        <a:rPr b="1" lang="en" sz="1100">
                          <a:highlight>
                            <a:srgbClr val="FFFFFF"/>
                          </a:highlight>
                        </a:rPr>
                        <a:t>scientific_name</a:t>
                      </a:r>
                      <a:endParaRPr b="1" sz="1100">
                        <a:highlight>
                          <a:srgbClr val="FFFFFF"/>
                        </a:highlight>
                      </a:endParaRPr>
                    </a:p>
                  </a:txBody>
                  <a:tcPr marT="69850" marB="69850" marR="69850" marL="69850" anchor="ctr"/>
                </a:tc>
                <a:tc>
                  <a:txBody>
                    <a:bodyPr/>
                    <a:lstStyle/>
                    <a:p>
                      <a:pPr indent="0" lvl="0" marL="0" rtl="0" algn="r">
                        <a:lnSpc>
                          <a:spcPct val="115000"/>
                        </a:lnSpc>
                        <a:spcBef>
                          <a:spcPts val="0"/>
                        </a:spcBef>
                        <a:spcAft>
                          <a:spcPts val="1100"/>
                        </a:spcAft>
                        <a:buNone/>
                      </a:pPr>
                      <a:r>
                        <a:rPr b="1" lang="en" sz="1100">
                          <a:highlight>
                            <a:srgbClr val="FFFFFF"/>
                          </a:highlight>
                        </a:rPr>
                        <a:t>common_names</a:t>
                      </a:r>
                      <a:endParaRPr b="1" sz="1100">
                        <a:highlight>
                          <a:srgbClr val="FFFFFF"/>
                        </a:highlight>
                      </a:endParaRPr>
                    </a:p>
                  </a:txBody>
                  <a:tcPr marT="69850" marB="69850" marR="69850" marL="69850" anchor="ctr"/>
                </a:tc>
                <a:tc>
                  <a:txBody>
                    <a:bodyPr/>
                    <a:lstStyle/>
                    <a:p>
                      <a:pPr indent="0" lvl="0" marL="0" rtl="0" algn="r">
                        <a:lnSpc>
                          <a:spcPct val="115000"/>
                        </a:lnSpc>
                        <a:spcBef>
                          <a:spcPts val="0"/>
                        </a:spcBef>
                        <a:spcAft>
                          <a:spcPts val="1100"/>
                        </a:spcAft>
                        <a:buNone/>
                      </a:pPr>
                      <a:r>
                        <a:rPr b="1" lang="en" sz="1100">
                          <a:highlight>
                            <a:srgbClr val="FFFFFF"/>
                          </a:highlight>
                        </a:rPr>
                        <a:t>conservation_status</a:t>
                      </a:r>
                      <a:endParaRPr b="1" sz="1100">
                        <a:highlight>
                          <a:srgbClr val="FFFFFF"/>
                        </a:highlight>
                      </a:endParaRPr>
                    </a:p>
                  </a:txBody>
                  <a:tcPr marT="69850" marB="69850" marR="69850" marL="69850" anchor="ctr"/>
                </a:tc>
                <a:tc>
                  <a:txBody>
                    <a:bodyPr/>
                    <a:lstStyle/>
                    <a:p>
                      <a:pPr indent="0" lvl="0" marL="0" rtl="0" algn="l">
                        <a:spcBef>
                          <a:spcPts val="0"/>
                        </a:spcBef>
                        <a:spcAft>
                          <a:spcPts val="0"/>
                        </a:spcAft>
                        <a:buNone/>
                      </a:pPr>
                      <a:r>
                        <a:t/>
                      </a:r>
                      <a:endParaRPr/>
                    </a:p>
                  </a:txBody>
                  <a:tcPr marT="91425" marB="91425" marR="91425" marL="91425"/>
                </a:tc>
              </a:tr>
              <a:tr h="564875">
                <a:tc>
                  <a:txBody>
                    <a:bodyPr/>
                    <a:lstStyle/>
                    <a:p>
                      <a:pPr indent="0" lvl="0" marL="0" rtl="0" algn="r">
                        <a:lnSpc>
                          <a:spcPct val="115000"/>
                        </a:lnSpc>
                        <a:spcBef>
                          <a:spcPts val="0"/>
                        </a:spcBef>
                        <a:spcAft>
                          <a:spcPts val="1100"/>
                        </a:spcAft>
                        <a:buNone/>
                      </a:pPr>
                      <a:r>
                        <a:rPr b="1" lang="en" sz="1100">
                          <a:highlight>
                            <a:srgbClr val="FFFFFF"/>
                          </a:highlight>
                        </a:rPr>
                        <a:t>0</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Mammal</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Clethrionomys gapperi gapperi</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Gapper's Red-Backed Vole</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NaN</a:t>
                      </a:r>
                      <a:endParaRPr sz="1100">
                        <a:highlight>
                          <a:srgbClr val="FFFFFF"/>
                        </a:highlight>
                      </a:endParaRPr>
                    </a:p>
                  </a:txBody>
                  <a:tcPr marT="69850" marB="69850" marR="69850" marL="69850" anchor="ctr"/>
                </a:tc>
              </a:tr>
              <a:tr h="402725">
                <a:tc>
                  <a:txBody>
                    <a:bodyPr/>
                    <a:lstStyle/>
                    <a:p>
                      <a:pPr indent="0" lvl="0" marL="0" rtl="0" algn="r">
                        <a:lnSpc>
                          <a:spcPct val="115000"/>
                        </a:lnSpc>
                        <a:spcBef>
                          <a:spcPts val="0"/>
                        </a:spcBef>
                        <a:spcAft>
                          <a:spcPts val="1100"/>
                        </a:spcAft>
                        <a:buNone/>
                      </a:pPr>
                      <a:r>
                        <a:rPr b="1" lang="en" sz="1100">
                          <a:highlight>
                            <a:srgbClr val="FFFFFF"/>
                          </a:highlight>
                        </a:rPr>
                        <a:t>1</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Mammal</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Bos bison</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American Bison, Bison</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NaN</a:t>
                      </a:r>
                      <a:endParaRPr sz="1100">
                        <a:highlight>
                          <a:srgbClr val="FFFFFF"/>
                        </a:highlight>
                      </a:endParaRPr>
                    </a:p>
                  </a:txBody>
                  <a:tcPr marT="69850" marB="69850" marR="69850" marL="69850" anchor="ctr"/>
                </a:tc>
              </a:tr>
              <a:tr h="564875">
                <a:tc>
                  <a:txBody>
                    <a:bodyPr/>
                    <a:lstStyle/>
                    <a:p>
                      <a:pPr indent="0" lvl="0" marL="0" rtl="0" algn="r">
                        <a:lnSpc>
                          <a:spcPct val="115000"/>
                        </a:lnSpc>
                        <a:spcBef>
                          <a:spcPts val="0"/>
                        </a:spcBef>
                        <a:spcAft>
                          <a:spcPts val="1100"/>
                        </a:spcAft>
                        <a:buNone/>
                      </a:pPr>
                      <a:r>
                        <a:rPr b="1" lang="en" sz="1100">
                          <a:highlight>
                            <a:srgbClr val="FFFFFF"/>
                          </a:highlight>
                        </a:rPr>
                        <a:t>2</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Mammal</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Bos taurus</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Aurochs, Aurochs, Domestic Cattle (Feral), Dom...</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NaN</a:t>
                      </a:r>
                      <a:endParaRPr sz="1100">
                        <a:highlight>
                          <a:srgbClr val="FFFFFF"/>
                        </a:highlight>
                      </a:endParaRPr>
                    </a:p>
                  </a:txBody>
                  <a:tcPr marT="69850" marB="69850" marR="69850" marL="69850" anchor="ctr"/>
                </a:tc>
              </a:tr>
              <a:tr h="564875">
                <a:tc>
                  <a:txBody>
                    <a:bodyPr/>
                    <a:lstStyle/>
                    <a:p>
                      <a:pPr indent="0" lvl="0" marL="0" rtl="0" algn="r">
                        <a:lnSpc>
                          <a:spcPct val="115000"/>
                        </a:lnSpc>
                        <a:spcBef>
                          <a:spcPts val="0"/>
                        </a:spcBef>
                        <a:spcAft>
                          <a:spcPts val="1100"/>
                        </a:spcAft>
                        <a:buNone/>
                      </a:pPr>
                      <a:r>
                        <a:rPr b="1" lang="en" sz="1100">
                          <a:highlight>
                            <a:srgbClr val="FFFFFF"/>
                          </a:highlight>
                        </a:rPr>
                        <a:t>3</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Mammal</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Ovis aries</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Domestic Sheep, Mouflon, Red Sheep, Sheep (Feral)</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NaN</a:t>
                      </a:r>
                      <a:endParaRPr sz="1100">
                        <a:highlight>
                          <a:srgbClr val="FFFFFF"/>
                        </a:highlight>
                      </a:endParaRPr>
                    </a:p>
                  </a:txBody>
                  <a:tcPr marT="69850" marB="69850" marR="69850" marL="69850" anchor="ctr"/>
                </a:tc>
              </a:tr>
              <a:tr h="402725">
                <a:tc>
                  <a:txBody>
                    <a:bodyPr/>
                    <a:lstStyle/>
                    <a:p>
                      <a:pPr indent="0" lvl="0" marL="0" rtl="0" algn="r">
                        <a:lnSpc>
                          <a:spcPct val="115000"/>
                        </a:lnSpc>
                        <a:spcBef>
                          <a:spcPts val="0"/>
                        </a:spcBef>
                        <a:spcAft>
                          <a:spcPts val="1100"/>
                        </a:spcAft>
                        <a:buNone/>
                      </a:pPr>
                      <a:r>
                        <a:rPr b="1" lang="en" sz="1100">
                          <a:highlight>
                            <a:srgbClr val="FFFFFF"/>
                          </a:highlight>
                        </a:rPr>
                        <a:t>4</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Mammal</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Cervus elaphus</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Wapiti Or Elk</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NaN</a:t>
                      </a:r>
                      <a:endParaRPr sz="1100">
                        <a:highlight>
                          <a:srgbClr val="FFFFFF"/>
                        </a:highlight>
                      </a:endParaRPr>
                    </a:p>
                  </a:txBody>
                  <a:tcPr marT="69850" marB="69850" marR="69850" marL="69850"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359900" y="324650"/>
            <a:ext cx="6424200" cy="705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u="sng"/>
              <a:t>Dataset Parameters</a:t>
            </a:r>
            <a:endParaRPr u="sng"/>
          </a:p>
        </p:txBody>
      </p:sp>
      <p:sp>
        <p:nvSpPr>
          <p:cNvPr id="172" name="Google Shape;172;p18"/>
          <p:cNvSpPr txBox="1"/>
          <p:nvPr>
            <p:ph idx="2" type="body"/>
          </p:nvPr>
        </p:nvSpPr>
        <p:spPr>
          <a:xfrm>
            <a:off x="253625" y="1183700"/>
            <a:ext cx="4833300" cy="369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Observations Dataset</a:t>
            </a:r>
            <a:r>
              <a:rPr lang="en" sz="1400"/>
              <a:t>:</a:t>
            </a:r>
            <a:endParaRPr sz="1400"/>
          </a:p>
          <a:p>
            <a:pPr indent="-304800" lvl="1" marL="914400" rtl="0" algn="l">
              <a:spcBef>
                <a:spcPts val="0"/>
              </a:spcBef>
              <a:spcAft>
                <a:spcPts val="0"/>
              </a:spcAft>
              <a:buSzPts val="1200"/>
              <a:buChar char="○"/>
            </a:pPr>
            <a:r>
              <a:rPr lang="en" sz="1200"/>
              <a:t>There are 4 parks in the dataset: (a) the Great Smoky Mountains National Parks, (b) Yosemite National Park, </a:t>
            </a:r>
            <a:r>
              <a:rPr lang="en" sz="1200"/>
              <a:t>(c) Bryce National Park and (d) Yellowstone National Park</a:t>
            </a:r>
            <a:endParaRPr sz="1200"/>
          </a:p>
          <a:p>
            <a:pPr indent="-304800" lvl="1" marL="914400" rtl="0" algn="l">
              <a:spcBef>
                <a:spcPts val="0"/>
              </a:spcBef>
              <a:spcAft>
                <a:spcPts val="0"/>
              </a:spcAft>
              <a:buSzPts val="1200"/>
              <a:buChar char="○"/>
            </a:pPr>
            <a:r>
              <a:rPr lang="en" sz="1200"/>
              <a:t>The total number of observations over a seven day period was 3,314,739.</a:t>
            </a:r>
            <a:endParaRPr sz="1200"/>
          </a:p>
          <a:p>
            <a:pPr indent="-317500" lvl="0" marL="457200" rtl="0" algn="l">
              <a:spcBef>
                <a:spcPts val="0"/>
              </a:spcBef>
              <a:spcAft>
                <a:spcPts val="0"/>
              </a:spcAft>
              <a:buSzPts val="1400"/>
              <a:buChar char="●"/>
            </a:pPr>
            <a:r>
              <a:rPr b="1" lang="en" sz="1400"/>
              <a:t>Species Dataset</a:t>
            </a:r>
            <a:r>
              <a:rPr lang="en" sz="1400"/>
              <a:t>:</a:t>
            </a:r>
            <a:endParaRPr sz="1400"/>
          </a:p>
          <a:p>
            <a:pPr indent="-304800" lvl="1" marL="914400" rtl="0" algn="l">
              <a:spcBef>
                <a:spcPts val="0"/>
              </a:spcBef>
              <a:spcAft>
                <a:spcPts val="0"/>
              </a:spcAft>
              <a:buSzPts val="1200"/>
              <a:buChar char="○"/>
            </a:pPr>
            <a:r>
              <a:rPr lang="en" sz="1200"/>
              <a:t>The number of unique species observed over a seven day period were 5,541.</a:t>
            </a:r>
            <a:endParaRPr sz="1200"/>
          </a:p>
          <a:p>
            <a:pPr indent="-304800" lvl="1" marL="914400" rtl="0" algn="l">
              <a:spcBef>
                <a:spcPts val="0"/>
              </a:spcBef>
              <a:spcAft>
                <a:spcPts val="0"/>
              </a:spcAft>
              <a:buSzPts val="1200"/>
              <a:buChar char="○"/>
            </a:pPr>
            <a:r>
              <a:rPr lang="en" sz="1200"/>
              <a:t>The number of animal groups observed over a seven day period was seven: (a) mammal, (b)  bird, (c) reptile, (d) amphibian, (e) fish, (f) vascular plant, (g) nonvascular plant. </a:t>
            </a:r>
            <a:endParaRPr sz="1200"/>
          </a:p>
          <a:p>
            <a:pPr indent="-304800" lvl="1" marL="914400" rtl="0" algn="l">
              <a:spcBef>
                <a:spcPts val="0"/>
              </a:spcBef>
              <a:spcAft>
                <a:spcPts val="0"/>
              </a:spcAft>
              <a:buSzPts val="1200"/>
              <a:buChar char="○"/>
            </a:pPr>
            <a:r>
              <a:rPr lang="en" sz="1200"/>
              <a:t>The number of conservation statuses listed was four: (a) species of concern (161), (b) endangered (4), (c) threatened (10)  and (d) in recovery (4). </a:t>
            </a:r>
            <a:endParaRPr sz="1200"/>
          </a:p>
        </p:txBody>
      </p:sp>
      <p:pic>
        <p:nvPicPr>
          <p:cNvPr id="173" name="Google Shape;173;p18"/>
          <p:cNvPicPr preferRelativeResize="0"/>
          <p:nvPr/>
        </p:nvPicPr>
        <p:blipFill rotWithShape="1">
          <a:blip r:embed="rId3">
            <a:alphaModFix/>
          </a:blip>
          <a:srcRect b="5579" l="0" r="0" t="-5580"/>
          <a:stretch/>
        </p:blipFill>
        <p:spPr>
          <a:xfrm>
            <a:off x="5256251" y="1029638"/>
            <a:ext cx="3538076" cy="3538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9"/>
          <p:cNvPicPr preferRelativeResize="0"/>
          <p:nvPr/>
        </p:nvPicPr>
        <p:blipFill>
          <a:blip r:embed="rId3">
            <a:alphaModFix/>
          </a:blip>
          <a:stretch>
            <a:fillRect/>
          </a:stretch>
        </p:blipFill>
        <p:spPr>
          <a:xfrm>
            <a:off x="295925" y="225462"/>
            <a:ext cx="8398700" cy="4692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pic>
        <p:nvPicPr>
          <p:cNvPr id="183" name="Google Shape;183;p20"/>
          <p:cNvPicPr preferRelativeResize="0"/>
          <p:nvPr/>
        </p:nvPicPr>
        <p:blipFill>
          <a:blip r:embed="rId3">
            <a:alphaModFix/>
          </a:blip>
          <a:stretch>
            <a:fillRect/>
          </a:stretch>
        </p:blipFill>
        <p:spPr>
          <a:xfrm>
            <a:off x="0" y="6113"/>
            <a:ext cx="9144000" cy="5143500"/>
          </a:xfrm>
          <a:prstGeom prst="rect">
            <a:avLst/>
          </a:prstGeom>
          <a:noFill/>
          <a:ln>
            <a:noFill/>
          </a:ln>
        </p:spPr>
      </p:pic>
      <p:grpSp>
        <p:nvGrpSpPr>
          <p:cNvPr id="184" name="Google Shape;184;p20"/>
          <p:cNvGrpSpPr/>
          <p:nvPr/>
        </p:nvGrpSpPr>
        <p:grpSpPr>
          <a:xfrm>
            <a:off x="134988" y="2464035"/>
            <a:ext cx="2212050" cy="2537076"/>
            <a:chOff x="6803275" y="395363"/>
            <a:chExt cx="2212050" cy="2537076"/>
          </a:xfrm>
        </p:grpSpPr>
        <p:pic>
          <p:nvPicPr>
            <p:cNvPr id="185" name="Google Shape;185;p20"/>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86" name="Google Shape;186;p20"/>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87" name="Google Shape;187;p2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ctr">
                <a:spcBef>
                  <a:spcPts val="800"/>
                </a:spcBef>
                <a:spcAft>
                  <a:spcPts val="800"/>
                </a:spcAft>
                <a:buNone/>
              </a:pPr>
              <a:r>
                <a:rPr b="1" lang="en" sz="2000">
                  <a:solidFill>
                    <a:schemeClr val="dk2"/>
                  </a:solidFill>
                  <a:latin typeface="Raleway"/>
                  <a:ea typeface="Raleway"/>
                  <a:cs typeface="Raleway"/>
                  <a:sym typeface="Raleway"/>
                </a:rPr>
                <a:t>Breakdown of Conservation Statuses</a:t>
              </a:r>
              <a:endParaRPr b="1" sz="2000">
                <a:solidFill>
                  <a:schemeClr val="dk1"/>
                </a:solidFill>
                <a:latin typeface="Raleway"/>
                <a:ea typeface="Raleway"/>
                <a:cs typeface="Raleway"/>
                <a:sym typeface="Raleway"/>
              </a:endParaRPr>
            </a:p>
          </p:txBody>
        </p:sp>
      </p:grpSp>
      <p:graphicFrame>
        <p:nvGraphicFramePr>
          <p:cNvPr id="188" name="Google Shape;188;p20"/>
          <p:cNvGraphicFramePr/>
          <p:nvPr/>
        </p:nvGraphicFramePr>
        <p:xfrm>
          <a:off x="2641425" y="154638"/>
          <a:ext cx="3000000" cy="3000000"/>
        </p:xfrm>
        <a:graphic>
          <a:graphicData uri="http://schemas.openxmlformats.org/drawingml/2006/table">
            <a:tbl>
              <a:tblPr>
                <a:solidFill>
                  <a:srgbClr val="FFFFFF"/>
                </a:solidFill>
                <a:tableStyleId>{C84E0469-DB14-490B-9624-2043CB76F9F5}</a:tableStyleId>
              </a:tblPr>
              <a:tblGrid>
                <a:gridCol w="901800"/>
                <a:gridCol w="1559575"/>
                <a:gridCol w="976075"/>
                <a:gridCol w="1729325"/>
                <a:gridCol w="997300"/>
              </a:tblGrid>
              <a:tr h="987200">
                <a:tc>
                  <a:txBody>
                    <a:bodyPr/>
                    <a:lstStyle/>
                    <a:p>
                      <a:pPr indent="0" lvl="0" marL="0" rtl="0" algn="r">
                        <a:lnSpc>
                          <a:spcPct val="115000"/>
                        </a:lnSpc>
                        <a:spcBef>
                          <a:spcPts val="0"/>
                        </a:spcBef>
                        <a:spcAft>
                          <a:spcPts val="0"/>
                        </a:spcAft>
                        <a:buNone/>
                      </a:pPr>
                      <a:r>
                        <a:t/>
                      </a:r>
                      <a:endParaRPr/>
                    </a:p>
                    <a:p>
                      <a:pPr indent="0" lvl="0" marL="0" rtl="0" algn="r">
                        <a:lnSpc>
                          <a:spcPct val="115000"/>
                        </a:lnSpc>
                        <a:spcBef>
                          <a:spcPts val="1100"/>
                        </a:spcBef>
                        <a:spcAft>
                          <a:spcPts val="1100"/>
                        </a:spcAft>
                        <a:buNone/>
                      </a:pPr>
                      <a:r>
                        <a:rPr b="1" lang="en" sz="1100">
                          <a:highlight>
                            <a:srgbClr val="FFFFFF"/>
                          </a:highlight>
                        </a:rPr>
                        <a:t>category</a:t>
                      </a:r>
                      <a:endParaRPr b="1" sz="1100">
                        <a:highlight>
                          <a:srgbClr val="FFFFFF"/>
                        </a:highlight>
                      </a:endParaRPr>
                    </a:p>
                  </a:txBody>
                  <a:tcPr marT="69850" marB="69850" marR="69850" marL="69850" anchor="ctr"/>
                </a:tc>
                <a:tc>
                  <a:txBody>
                    <a:bodyPr/>
                    <a:lstStyle/>
                    <a:p>
                      <a:pPr indent="0" lvl="0" marL="0" rtl="0" algn="r">
                        <a:lnSpc>
                          <a:spcPct val="115000"/>
                        </a:lnSpc>
                        <a:spcBef>
                          <a:spcPts val="0"/>
                        </a:spcBef>
                        <a:spcAft>
                          <a:spcPts val="1100"/>
                        </a:spcAft>
                        <a:buNone/>
                      </a:pPr>
                      <a:r>
                        <a:rPr b="1" lang="en" sz="1100">
                          <a:highlight>
                            <a:srgbClr val="FFFFFF"/>
                          </a:highlight>
                        </a:rPr>
                        <a:t>not_protected</a:t>
                      </a:r>
                      <a:endParaRPr b="1" sz="1100">
                        <a:highlight>
                          <a:srgbClr val="FFFFFF"/>
                        </a:highlight>
                      </a:endParaRPr>
                    </a:p>
                  </a:txBody>
                  <a:tcPr marT="69850" marB="69850" marR="69850" marL="69850" anchor="ctr"/>
                </a:tc>
                <a:tc>
                  <a:txBody>
                    <a:bodyPr/>
                    <a:lstStyle/>
                    <a:p>
                      <a:pPr indent="0" lvl="0" marL="0" rtl="0" algn="r">
                        <a:lnSpc>
                          <a:spcPct val="115000"/>
                        </a:lnSpc>
                        <a:spcBef>
                          <a:spcPts val="0"/>
                        </a:spcBef>
                        <a:spcAft>
                          <a:spcPts val="1100"/>
                        </a:spcAft>
                        <a:buNone/>
                      </a:pPr>
                      <a:r>
                        <a:rPr b="1" lang="en" sz="1100">
                          <a:highlight>
                            <a:srgbClr val="FFFFFF"/>
                          </a:highlight>
                        </a:rPr>
                        <a:t>protected</a:t>
                      </a:r>
                      <a:endParaRPr b="1" sz="1100">
                        <a:highlight>
                          <a:srgbClr val="FFFFFF"/>
                        </a:highlight>
                      </a:endParaRPr>
                    </a:p>
                  </a:txBody>
                  <a:tcPr marT="69850" marB="69850" marR="69850" marL="69850" anchor="ctr"/>
                </a:tc>
                <a:tc>
                  <a:txBody>
                    <a:bodyPr/>
                    <a:lstStyle/>
                    <a:p>
                      <a:pPr indent="0" lvl="0" marL="0" rtl="0" algn="r">
                        <a:lnSpc>
                          <a:spcPct val="115000"/>
                        </a:lnSpc>
                        <a:spcBef>
                          <a:spcPts val="0"/>
                        </a:spcBef>
                        <a:spcAft>
                          <a:spcPts val="1100"/>
                        </a:spcAft>
                        <a:buNone/>
                      </a:pPr>
                      <a:r>
                        <a:rPr b="1" lang="en" sz="1100">
                          <a:highlight>
                            <a:srgbClr val="FFFFFF"/>
                          </a:highlight>
                        </a:rPr>
                        <a:t>percent_protected</a:t>
                      </a:r>
                      <a:endParaRPr b="1" sz="1100">
                        <a:highlight>
                          <a:srgbClr val="FFFFFF"/>
                        </a:highlight>
                      </a:endParaRPr>
                    </a:p>
                  </a:txBody>
                  <a:tcPr marT="69850" marB="69850" marR="69850" marL="69850" anchor="ctr"/>
                </a:tc>
                <a:tc>
                  <a:txBody>
                    <a:bodyPr/>
                    <a:lstStyle/>
                    <a:p>
                      <a:pPr indent="0" lvl="0" marL="0" rtl="0" algn="l">
                        <a:spcBef>
                          <a:spcPts val="0"/>
                        </a:spcBef>
                        <a:spcAft>
                          <a:spcPts val="0"/>
                        </a:spcAft>
                        <a:buNone/>
                      </a:pPr>
                      <a:r>
                        <a:t/>
                      </a:r>
                      <a:endParaRPr/>
                    </a:p>
                  </a:txBody>
                  <a:tcPr marT="91425" marB="91425" marR="91425" marL="91425"/>
                </a:tc>
              </a:tr>
              <a:tr h="494475">
                <a:tc>
                  <a:txBody>
                    <a:bodyPr/>
                    <a:lstStyle/>
                    <a:p>
                      <a:pPr indent="0" lvl="0" marL="0" rtl="0" algn="r">
                        <a:lnSpc>
                          <a:spcPct val="115000"/>
                        </a:lnSpc>
                        <a:spcBef>
                          <a:spcPts val="0"/>
                        </a:spcBef>
                        <a:spcAft>
                          <a:spcPts val="1100"/>
                        </a:spcAft>
                        <a:buNone/>
                      </a:pPr>
                      <a:r>
                        <a:rPr b="1" lang="en" sz="1100">
                          <a:highlight>
                            <a:srgbClr val="FFFFFF"/>
                          </a:highlight>
                        </a:rPr>
                        <a:t>0</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Amphibian</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72</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7</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8.860759</a:t>
                      </a:r>
                      <a:endParaRPr sz="1100">
                        <a:highlight>
                          <a:srgbClr val="FFFFFF"/>
                        </a:highlight>
                      </a:endParaRPr>
                    </a:p>
                  </a:txBody>
                  <a:tcPr marT="69850" marB="69850" marR="69850" marL="69850" anchor="ctr"/>
                </a:tc>
              </a:tr>
              <a:tr h="627125">
                <a:tc>
                  <a:txBody>
                    <a:bodyPr/>
                    <a:lstStyle/>
                    <a:p>
                      <a:pPr indent="0" lvl="0" marL="0" rtl="0" algn="r">
                        <a:lnSpc>
                          <a:spcPct val="115000"/>
                        </a:lnSpc>
                        <a:spcBef>
                          <a:spcPts val="0"/>
                        </a:spcBef>
                        <a:spcAft>
                          <a:spcPts val="1100"/>
                        </a:spcAft>
                        <a:buNone/>
                      </a:pPr>
                      <a:r>
                        <a:rPr b="1" lang="en" sz="1100">
                          <a:highlight>
                            <a:srgbClr val="FFFFFF"/>
                          </a:highlight>
                        </a:rPr>
                        <a:t>1</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Bird</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413</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75</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15.368852</a:t>
                      </a:r>
                      <a:endParaRPr sz="1100">
                        <a:highlight>
                          <a:srgbClr val="FFFFFF"/>
                        </a:highlight>
                      </a:endParaRPr>
                    </a:p>
                  </a:txBody>
                  <a:tcPr marT="69850" marB="69850" marR="69850" marL="69850" anchor="ctr"/>
                </a:tc>
              </a:tr>
              <a:tr h="494475">
                <a:tc>
                  <a:txBody>
                    <a:bodyPr/>
                    <a:lstStyle/>
                    <a:p>
                      <a:pPr indent="0" lvl="0" marL="0" rtl="0" algn="r">
                        <a:lnSpc>
                          <a:spcPct val="115000"/>
                        </a:lnSpc>
                        <a:spcBef>
                          <a:spcPts val="0"/>
                        </a:spcBef>
                        <a:spcAft>
                          <a:spcPts val="1100"/>
                        </a:spcAft>
                        <a:buNone/>
                      </a:pPr>
                      <a:r>
                        <a:rPr b="1" lang="en" sz="1100">
                          <a:highlight>
                            <a:srgbClr val="FFFFFF"/>
                          </a:highlight>
                        </a:rPr>
                        <a:t>2</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Fish</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115</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11</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8.730159</a:t>
                      </a:r>
                      <a:endParaRPr sz="1100">
                        <a:highlight>
                          <a:srgbClr val="FFFFFF"/>
                        </a:highlight>
                      </a:endParaRPr>
                    </a:p>
                  </a:txBody>
                  <a:tcPr marT="69850" marB="69850" marR="69850" marL="69850" anchor="ctr"/>
                </a:tc>
              </a:tr>
              <a:tr h="627125">
                <a:tc>
                  <a:txBody>
                    <a:bodyPr/>
                    <a:lstStyle/>
                    <a:p>
                      <a:pPr indent="0" lvl="0" marL="0" rtl="0" algn="r">
                        <a:lnSpc>
                          <a:spcPct val="115000"/>
                        </a:lnSpc>
                        <a:spcBef>
                          <a:spcPts val="0"/>
                        </a:spcBef>
                        <a:spcAft>
                          <a:spcPts val="1100"/>
                        </a:spcAft>
                        <a:buNone/>
                      </a:pPr>
                      <a:r>
                        <a:rPr b="1" lang="en" sz="1100">
                          <a:highlight>
                            <a:srgbClr val="FFFFFF"/>
                          </a:highlight>
                        </a:rPr>
                        <a:t>3</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Mammal</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146</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30</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17.045455</a:t>
                      </a:r>
                      <a:endParaRPr sz="1100">
                        <a:highlight>
                          <a:srgbClr val="FFFFFF"/>
                        </a:highlight>
                      </a:endParaRPr>
                    </a:p>
                  </a:txBody>
                  <a:tcPr marT="69850" marB="69850" marR="69850" marL="69850" anchor="ctr"/>
                </a:tc>
              </a:tr>
              <a:tr h="627125">
                <a:tc>
                  <a:txBody>
                    <a:bodyPr/>
                    <a:lstStyle/>
                    <a:p>
                      <a:pPr indent="0" lvl="0" marL="0" rtl="0" algn="r">
                        <a:lnSpc>
                          <a:spcPct val="115000"/>
                        </a:lnSpc>
                        <a:spcBef>
                          <a:spcPts val="0"/>
                        </a:spcBef>
                        <a:spcAft>
                          <a:spcPts val="1100"/>
                        </a:spcAft>
                        <a:buNone/>
                      </a:pPr>
                      <a:r>
                        <a:rPr b="1" lang="en" sz="1100">
                          <a:highlight>
                            <a:srgbClr val="FFFFFF"/>
                          </a:highlight>
                        </a:rPr>
                        <a:t>4</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Nonvascular Plant</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328</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5</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1.501502</a:t>
                      </a:r>
                      <a:endParaRPr sz="1100">
                        <a:highlight>
                          <a:srgbClr val="FFFFFF"/>
                        </a:highlight>
                      </a:endParaRPr>
                    </a:p>
                  </a:txBody>
                  <a:tcPr marT="69850" marB="69850" marR="69850" marL="69850" anchor="ctr"/>
                </a:tc>
              </a:tr>
              <a:tr h="494475">
                <a:tc>
                  <a:txBody>
                    <a:bodyPr/>
                    <a:lstStyle/>
                    <a:p>
                      <a:pPr indent="0" lvl="0" marL="0" rtl="0" algn="r">
                        <a:lnSpc>
                          <a:spcPct val="115000"/>
                        </a:lnSpc>
                        <a:spcBef>
                          <a:spcPts val="0"/>
                        </a:spcBef>
                        <a:spcAft>
                          <a:spcPts val="1100"/>
                        </a:spcAft>
                        <a:buNone/>
                      </a:pPr>
                      <a:r>
                        <a:rPr b="1" lang="en" sz="1100">
                          <a:highlight>
                            <a:srgbClr val="FFFFFF"/>
                          </a:highlight>
                        </a:rPr>
                        <a:t>5</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Reptile</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73</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5</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6.410256</a:t>
                      </a:r>
                      <a:endParaRPr sz="1100">
                        <a:highlight>
                          <a:srgbClr val="FFFFFF"/>
                        </a:highlight>
                      </a:endParaRPr>
                    </a:p>
                  </a:txBody>
                  <a:tcPr marT="69850" marB="69850" marR="69850" marL="69850" anchor="ctr"/>
                </a:tc>
              </a:tr>
              <a:tr h="494475">
                <a:tc>
                  <a:txBody>
                    <a:bodyPr/>
                    <a:lstStyle/>
                    <a:p>
                      <a:pPr indent="0" lvl="0" marL="0" rtl="0" algn="r">
                        <a:lnSpc>
                          <a:spcPct val="115000"/>
                        </a:lnSpc>
                        <a:spcBef>
                          <a:spcPts val="0"/>
                        </a:spcBef>
                        <a:spcAft>
                          <a:spcPts val="1100"/>
                        </a:spcAft>
                        <a:buNone/>
                      </a:pPr>
                      <a:r>
                        <a:rPr b="1" lang="en" sz="1100">
                          <a:highlight>
                            <a:srgbClr val="FFFFFF"/>
                          </a:highlight>
                        </a:rPr>
                        <a:t>6</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Vascular Plant</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4216</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46</a:t>
                      </a:r>
                      <a:endParaRPr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1.079305</a:t>
                      </a:r>
                      <a:endParaRPr sz="1100">
                        <a:highlight>
                          <a:srgbClr val="FFFFFF"/>
                        </a:highlight>
                      </a:endParaRPr>
                    </a:p>
                  </a:txBody>
                  <a:tcPr marT="69850" marB="69850" marR="69850" marL="69850"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pic>
        <p:nvPicPr>
          <p:cNvPr id="193" name="Google Shape;193;p21"/>
          <p:cNvPicPr preferRelativeResize="0"/>
          <p:nvPr/>
        </p:nvPicPr>
        <p:blipFill>
          <a:blip r:embed="rId3">
            <a:alphaModFix/>
          </a:blip>
          <a:stretch>
            <a:fillRect/>
          </a:stretch>
        </p:blipFill>
        <p:spPr>
          <a:xfrm>
            <a:off x="0" y="6113"/>
            <a:ext cx="9144000" cy="5143500"/>
          </a:xfrm>
          <a:prstGeom prst="rect">
            <a:avLst/>
          </a:prstGeom>
          <a:noFill/>
          <a:ln>
            <a:noFill/>
          </a:ln>
        </p:spPr>
      </p:pic>
      <p:grpSp>
        <p:nvGrpSpPr>
          <p:cNvPr id="194" name="Google Shape;194;p21"/>
          <p:cNvGrpSpPr/>
          <p:nvPr/>
        </p:nvGrpSpPr>
        <p:grpSpPr>
          <a:xfrm>
            <a:off x="134988" y="2464035"/>
            <a:ext cx="2212050" cy="2537076"/>
            <a:chOff x="6803275" y="395363"/>
            <a:chExt cx="2212050" cy="2537076"/>
          </a:xfrm>
        </p:grpSpPr>
        <p:pic>
          <p:nvPicPr>
            <p:cNvPr id="195" name="Google Shape;195;p2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96" name="Google Shape;196;p21"/>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97" name="Google Shape;197;p21"/>
            <p:cNvSpPr txBox="1"/>
            <p:nvPr/>
          </p:nvSpPr>
          <p:spPr>
            <a:xfrm>
              <a:off x="6944800" y="427443"/>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ctr">
                <a:spcBef>
                  <a:spcPts val="800"/>
                </a:spcBef>
                <a:spcAft>
                  <a:spcPts val="800"/>
                </a:spcAft>
                <a:buNone/>
              </a:pPr>
              <a:r>
                <a:rPr b="1" lang="en" sz="1800">
                  <a:solidFill>
                    <a:schemeClr val="dk2"/>
                  </a:solidFill>
                  <a:latin typeface="Raleway"/>
                  <a:ea typeface="Raleway"/>
                  <a:cs typeface="Raleway"/>
                  <a:sym typeface="Raleway"/>
                </a:rPr>
                <a:t>Statistical Significance Difference between Species and Conservation Status</a:t>
              </a:r>
              <a:endParaRPr b="1" sz="1800">
                <a:solidFill>
                  <a:schemeClr val="dk1"/>
                </a:solidFill>
                <a:latin typeface="Raleway"/>
                <a:ea typeface="Raleway"/>
                <a:cs typeface="Raleway"/>
                <a:sym typeface="Raleway"/>
              </a:endParaRPr>
            </a:p>
          </p:txBody>
        </p:sp>
      </p:grpSp>
      <p:graphicFrame>
        <p:nvGraphicFramePr>
          <p:cNvPr id="198" name="Google Shape;198;p21"/>
          <p:cNvGraphicFramePr/>
          <p:nvPr/>
        </p:nvGraphicFramePr>
        <p:xfrm>
          <a:off x="4036500" y="631525"/>
          <a:ext cx="3000000" cy="3000000"/>
        </p:xfrm>
        <a:graphic>
          <a:graphicData uri="http://schemas.openxmlformats.org/drawingml/2006/table">
            <a:tbl>
              <a:tblPr>
                <a:solidFill>
                  <a:srgbClr val="FFFFFF"/>
                </a:solidFill>
                <a:tableStyleId>{C84E0469-DB14-490B-9624-2043CB76F9F5}</a:tableStyleId>
              </a:tblPr>
              <a:tblGrid>
                <a:gridCol w="2705175"/>
                <a:gridCol w="593350"/>
              </a:tblGrid>
              <a:tr h="495300">
                <a:tc>
                  <a:txBody>
                    <a:bodyPr/>
                    <a:lstStyle/>
                    <a:p>
                      <a:pPr indent="0" lvl="0" marL="0" rtl="0" algn="r">
                        <a:lnSpc>
                          <a:spcPct val="115000"/>
                        </a:lnSpc>
                        <a:spcBef>
                          <a:spcPts val="0"/>
                        </a:spcBef>
                        <a:spcAft>
                          <a:spcPts val="0"/>
                        </a:spcAft>
                        <a:buNone/>
                      </a:pPr>
                      <a:r>
                        <a:t/>
                      </a:r>
                      <a:endParaRPr/>
                    </a:p>
                    <a:p>
                      <a:pPr indent="0" lvl="0" marL="0" rtl="0" algn="r">
                        <a:lnSpc>
                          <a:spcPct val="115000"/>
                        </a:lnSpc>
                        <a:spcBef>
                          <a:spcPts val="1100"/>
                        </a:spcBef>
                        <a:spcAft>
                          <a:spcPts val="1100"/>
                        </a:spcAft>
                        <a:buNone/>
                      </a:pPr>
                      <a:r>
                        <a:rPr b="1" lang="en" sz="1100">
                          <a:highlight>
                            <a:srgbClr val="FFFFFF"/>
                          </a:highlight>
                        </a:rPr>
                        <a:t>Statistical Significance (p-value)</a:t>
                      </a:r>
                      <a:endParaRPr b="1" sz="1100">
                        <a:highlight>
                          <a:srgbClr val="FFFFFF"/>
                        </a:highlight>
                      </a:endParaRPr>
                    </a:p>
                  </a:txBody>
                  <a:tcPr marT="69850" marB="69850" marR="69850" marL="69850" anchor="ctr"/>
                </a:tc>
                <a:tc>
                  <a:txBody>
                    <a:bodyPr/>
                    <a:lstStyle/>
                    <a:p>
                      <a:pPr indent="0" lvl="0" marL="0" rtl="0" algn="l">
                        <a:spcBef>
                          <a:spcPts val="0"/>
                        </a:spcBef>
                        <a:spcAft>
                          <a:spcPts val="0"/>
                        </a:spcAft>
                        <a:buNone/>
                      </a:pPr>
                      <a:r>
                        <a:t/>
                      </a:r>
                      <a:endParaRPr/>
                    </a:p>
                  </a:txBody>
                  <a:tcPr marT="91425" marB="91425" marR="91425" marL="91425"/>
                </a:tc>
              </a:tr>
              <a:tr h="323850">
                <a:tc>
                  <a:txBody>
                    <a:bodyPr/>
                    <a:lstStyle/>
                    <a:p>
                      <a:pPr indent="0" lvl="0" marL="0" rtl="0" algn="r">
                        <a:lnSpc>
                          <a:spcPct val="115000"/>
                        </a:lnSpc>
                        <a:spcBef>
                          <a:spcPts val="0"/>
                        </a:spcBef>
                        <a:spcAft>
                          <a:spcPts val="1100"/>
                        </a:spcAft>
                        <a:buNone/>
                      </a:pPr>
                      <a:r>
                        <a:rPr b="1" lang="en" sz="1100">
                          <a:highlight>
                            <a:srgbClr val="FFFFFF"/>
                          </a:highlight>
                        </a:rPr>
                        <a:t>Pairings</a:t>
                      </a:r>
                      <a:endParaRPr b="1" sz="1100">
                        <a:highlight>
                          <a:srgbClr val="FFFFFF"/>
                        </a:highlight>
                      </a:endParaRPr>
                    </a:p>
                  </a:txBody>
                  <a:tcPr marT="69850" marB="69850" marR="69850" marL="69850" anchor="ctr"/>
                </a:tc>
                <a:tc>
                  <a:txBody>
                    <a:bodyPr/>
                    <a:lstStyle/>
                    <a:p>
                      <a:pPr indent="0" lvl="0" marL="0" rtl="0" algn="l">
                        <a:spcBef>
                          <a:spcPts val="0"/>
                        </a:spcBef>
                        <a:spcAft>
                          <a:spcPts val="0"/>
                        </a:spcAft>
                        <a:buNone/>
                      </a:pPr>
                      <a:r>
                        <a:t/>
                      </a:r>
                      <a:endParaRPr/>
                    </a:p>
                  </a:txBody>
                  <a:tcPr marT="69850" marB="69850" marR="69850" marL="69850" anchor="ctr"/>
                </a:tc>
              </a:tr>
              <a:tr h="323850">
                <a:tc>
                  <a:txBody>
                    <a:bodyPr/>
                    <a:lstStyle/>
                    <a:p>
                      <a:pPr indent="0" lvl="0" marL="0" rtl="0" algn="r">
                        <a:lnSpc>
                          <a:spcPct val="115000"/>
                        </a:lnSpc>
                        <a:spcBef>
                          <a:spcPts val="0"/>
                        </a:spcBef>
                        <a:spcAft>
                          <a:spcPts val="1100"/>
                        </a:spcAft>
                        <a:buNone/>
                      </a:pPr>
                      <a:r>
                        <a:rPr b="1" lang="en" sz="1100">
                          <a:highlight>
                            <a:srgbClr val="FFFFFF"/>
                          </a:highlight>
                        </a:rPr>
                        <a:t>Mammals v. Birds</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0.688</a:t>
                      </a:r>
                      <a:endParaRPr sz="1100">
                        <a:highlight>
                          <a:srgbClr val="FFFFFF"/>
                        </a:highlight>
                      </a:endParaRPr>
                    </a:p>
                  </a:txBody>
                  <a:tcPr marT="69850" marB="69850" marR="69850" marL="69850" anchor="ctr"/>
                </a:tc>
              </a:tr>
              <a:tr h="323850">
                <a:tc>
                  <a:txBody>
                    <a:bodyPr/>
                    <a:lstStyle/>
                    <a:p>
                      <a:pPr indent="0" lvl="0" marL="0" rtl="0" algn="r">
                        <a:lnSpc>
                          <a:spcPct val="115000"/>
                        </a:lnSpc>
                        <a:spcBef>
                          <a:spcPts val="0"/>
                        </a:spcBef>
                        <a:spcAft>
                          <a:spcPts val="1100"/>
                        </a:spcAft>
                        <a:buNone/>
                      </a:pPr>
                      <a:r>
                        <a:rPr b="1" lang="en" sz="1100">
                          <a:highlight>
                            <a:srgbClr val="FFFFFF"/>
                          </a:highlight>
                        </a:rPr>
                        <a:t>Reptiles v. Mammals</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0.038</a:t>
                      </a:r>
                      <a:endParaRPr sz="1100">
                        <a:highlight>
                          <a:srgbClr val="FFFFFF"/>
                        </a:highlight>
                      </a:endParaRPr>
                    </a:p>
                  </a:txBody>
                  <a:tcPr marT="69850" marB="69850" marR="69850" marL="69850" anchor="ctr"/>
                </a:tc>
              </a:tr>
              <a:tr h="323850">
                <a:tc>
                  <a:txBody>
                    <a:bodyPr/>
                    <a:lstStyle/>
                    <a:p>
                      <a:pPr indent="0" lvl="0" marL="0" rtl="0" algn="r">
                        <a:lnSpc>
                          <a:spcPct val="115000"/>
                        </a:lnSpc>
                        <a:spcBef>
                          <a:spcPts val="0"/>
                        </a:spcBef>
                        <a:spcAft>
                          <a:spcPts val="1100"/>
                        </a:spcAft>
                        <a:buNone/>
                      </a:pPr>
                      <a:r>
                        <a:rPr b="1" lang="en" sz="1100">
                          <a:highlight>
                            <a:srgbClr val="FFFFFF"/>
                          </a:highlight>
                        </a:rPr>
                        <a:t>Mammals v. Vascular Plants</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1.441</a:t>
                      </a:r>
                      <a:endParaRPr sz="1100">
                        <a:highlight>
                          <a:srgbClr val="FFFFFF"/>
                        </a:highlight>
                      </a:endParaRPr>
                    </a:p>
                  </a:txBody>
                  <a:tcPr marT="69850" marB="69850" marR="69850" marL="69850" anchor="ctr"/>
                </a:tc>
              </a:tr>
              <a:tr h="323850">
                <a:tc>
                  <a:txBody>
                    <a:bodyPr/>
                    <a:lstStyle/>
                    <a:p>
                      <a:pPr indent="0" lvl="0" marL="0" rtl="0" algn="r">
                        <a:lnSpc>
                          <a:spcPct val="115000"/>
                        </a:lnSpc>
                        <a:spcBef>
                          <a:spcPts val="0"/>
                        </a:spcBef>
                        <a:spcAft>
                          <a:spcPts val="1100"/>
                        </a:spcAft>
                        <a:buNone/>
                      </a:pPr>
                      <a:r>
                        <a:rPr b="1" lang="en" sz="1100">
                          <a:highlight>
                            <a:srgbClr val="FFFFFF"/>
                          </a:highlight>
                        </a:rPr>
                        <a:t>Vasuclar Plants v. Birds</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4.612</a:t>
                      </a:r>
                      <a:endParaRPr sz="1100">
                        <a:highlight>
                          <a:srgbClr val="FFFFFF"/>
                        </a:highlight>
                      </a:endParaRPr>
                    </a:p>
                  </a:txBody>
                  <a:tcPr marT="69850" marB="69850" marR="69850" marL="69850" anchor="ctr"/>
                </a:tc>
              </a:tr>
              <a:tr h="323850">
                <a:tc>
                  <a:txBody>
                    <a:bodyPr/>
                    <a:lstStyle/>
                    <a:p>
                      <a:pPr indent="0" lvl="0" marL="0" rtl="0" algn="r">
                        <a:lnSpc>
                          <a:spcPct val="115000"/>
                        </a:lnSpc>
                        <a:spcBef>
                          <a:spcPts val="0"/>
                        </a:spcBef>
                        <a:spcAft>
                          <a:spcPts val="1100"/>
                        </a:spcAft>
                        <a:buNone/>
                      </a:pPr>
                      <a:r>
                        <a:rPr b="1" lang="en" sz="1100">
                          <a:highlight>
                            <a:srgbClr val="FFFFFF"/>
                          </a:highlight>
                        </a:rPr>
                        <a:t>Fish v. Reptiles</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0.741</a:t>
                      </a:r>
                      <a:endParaRPr sz="1100">
                        <a:highlight>
                          <a:srgbClr val="FFFFFF"/>
                        </a:highlight>
                      </a:endParaRPr>
                    </a:p>
                  </a:txBody>
                  <a:tcPr marT="69850" marB="69850" marR="69850" marL="69850" anchor="ctr"/>
                </a:tc>
              </a:tr>
              <a:tr h="323850">
                <a:tc>
                  <a:txBody>
                    <a:bodyPr/>
                    <a:lstStyle/>
                    <a:p>
                      <a:pPr indent="0" lvl="0" marL="0" rtl="0" algn="r">
                        <a:lnSpc>
                          <a:spcPct val="115000"/>
                        </a:lnSpc>
                        <a:spcBef>
                          <a:spcPts val="0"/>
                        </a:spcBef>
                        <a:spcAft>
                          <a:spcPts val="1100"/>
                        </a:spcAft>
                        <a:buNone/>
                      </a:pPr>
                      <a:r>
                        <a:rPr b="1" lang="en" sz="1100">
                          <a:highlight>
                            <a:srgbClr val="FFFFFF"/>
                          </a:highlight>
                        </a:rPr>
                        <a:t>Fish v. Mammals</a:t>
                      </a:r>
                      <a:endParaRPr b="1" sz="1100">
                        <a:highlight>
                          <a:srgbClr val="FFFFFF"/>
                        </a:highlight>
                      </a:endParaRPr>
                    </a:p>
                  </a:txBody>
                  <a:tcPr marT="69850" marB="69850" marR="69850" marL="69850" anchor="ctr"/>
                </a:tc>
                <a:tc>
                  <a:txBody>
                    <a:bodyPr/>
                    <a:lstStyle/>
                    <a:p>
                      <a:pPr indent="0" lvl="0" marL="0" rtl="0" algn="l">
                        <a:lnSpc>
                          <a:spcPct val="115000"/>
                        </a:lnSpc>
                        <a:spcBef>
                          <a:spcPts val="0"/>
                        </a:spcBef>
                        <a:spcAft>
                          <a:spcPts val="1100"/>
                        </a:spcAft>
                        <a:buNone/>
                      </a:pPr>
                      <a:r>
                        <a:rPr lang="en" sz="1100">
                          <a:highlight>
                            <a:srgbClr val="FFFFFF"/>
                          </a:highlight>
                        </a:rPr>
                        <a:t>0.056</a:t>
                      </a:r>
                      <a:endParaRPr sz="1100">
                        <a:highlight>
                          <a:srgbClr val="FFFFFF"/>
                        </a:highlight>
                      </a:endParaRPr>
                    </a:p>
                  </a:txBody>
                  <a:tcPr marT="69850" marB="69850" marR="69850" marL="69850"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